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55" r:id="rId2"/>
    <p:sldMasterId id="2147483957" r:id="rId3"/>
  </p:sldMasterIdLst>
  <p:notesMasterIdLst>
    <p:notesMasterId r:id="rId26"/>
  </p:notesMasterIdLst>
  <p:sldIdLst>
    <p:sldId id="2147482928" r:id="rId4"/>
    <p:sldId id="2147482929" r:id="rId5"/>
    <p:sldId id="257" r:id="rId6"/>
    <p:sldId id="268" r:id="rId7"/>
    <p:sldId id="258" r:id="rId8"/>
    <p:sldId id="262" r:id="rId9"/>
    <p:sldId id="2147482930" r:id="rId10"/>
    <p:sldId id="261" r:id="rId11"/>
    <p:sldId id="2147482939" r:id="rId12"/>
    <p:sldId id="2147482957" r:id="rId13"/>
    <p:sldId id="269" r:id="rId14"/>
    <p:sldId id="2147482958" r:id="rId15"/>
    <p:sldId id="260" r:id="rId16"/>
    <p:sldId id="270" r:id="rId17"/>
    <p:sldId id="2147482932" r:id="rId18"/>
    <p:sldId id="272" r:id="rId19"/>
    <p:sldId id="271" r:id="rId20"/>
    <p:sldId id="273" r:id="rId21"/>
    <p:sldId id="2147482951" r:id="rId22"/>
    <p:sldId id="2147482931" r:id="rId23"/>
    <p:sldId id="274" r:id="rId24"/>
    <p:sldId id="21474829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8E82F6-77CC-4AC7-BF01-B1E0465B4A0D}">
          <p14:sldIdLst>
            <p14:sldId id="2147482928"/>
            <p14:sldId id="2147482929"/>
            <p14:sldId id="257"/>
            <p14:sldId id="268"/>
          </p14:sldIdLst>
        </p14:section>
        <p14:section name="Usage Based Billing" id="{21C80E86-56BD-446A-AE9D-F20BFF16918D}">
          <p14:sldIdLst>
            <p14:sldId id="258"/>
            <p14:sldId id="262"/>
            <p14:sldId id="2147482930"/>
            <p14:sldId id="261"/>
            <p14:sldId id="2147482939"/>
            <p14:sldId id="2147482957"/>
            <p14:sldId id="269"/>
            <p14:sldId id="2147482958"/>
          </p14:sldIdLst>
        </p14:section>
        <p14:section name="Admin Controls" id="{91771007-AD1B-417A-A6D6-EBA88B47C833}">
          <p14:sldIdLst>
            <p14:sldId id="260"/>
            <p14:sldId id="270"/>
            <p14:sldId id="2147482932"/>
            <p14:sldId id="272"/>
          </p14:sldIdLst>
        </p14:section>
        <p14:section name="Next Steps" id="{320794E8-5E84-4C81-827B-CA7DD5E72D1C}">
          <p14:sldIdLst>
            <p14:sldId id="271"/>
            <p14:sldId id="273"/>
            <p14:sldId id="2147482951"/>
          </p14:sldIdLst>
        </p14:section>
        <p14:section name="Resources" id="{A070E5F4-0492-4498-AFA2-5DC616B95E08}">
          <p14:sldIdLst>
            <p14:sldId id="2147482931"/>
            <p14:sldId id="274"/>
            <p14:sldId id="2147482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411CE-DA1D-4CFE-BED6-7754EC3749A0}" type="datetimeFigureOut">
              <a:rPr lang="en-AU" smtClean="0"/>
              <a:t>8/07/2026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9975D-9622-4272-BD05-9D20B9BF2F7D}" type="slidenum">
              <a:rPr lang="en-AU" smtClean="0"/>
              <a:t>‹#›</a:t>
            </a:fld>
            <a:endParaRPr lang="en-AU"/>
          </a:p>
        </p:txBody>
      </p:sp>
    </p:spTree>
    <p:extLst>
      <p:ext uri="{BB962C8B-B14F-4D97-AF65-F5344CB8AC3E}">
        <p14:creationId xmlns:p14="http://schemas.microsoft.com/office/powerpoint/2010/main" val="45603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 thanks for coming. My name’s Chady; I'm one of the modern work and productivity specialists based here in Sydney, and I'll walk you through Copilot Cowork and what its launch means for you. Quick show of hands before we start — who's already tried Cowork, maybe through the Frontier program, and who's brand new to it? About half and half, which is great. I'll hold questions until the end, since the content tends to answer most of them, but keep them in mind.</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Converted from source PDF: Copilot Cowork billing and cost management guide  (1).pdf
[Sources]
- User-provided source file: Copilot Cowork billing and cost management guide  (1).pdf, page 13.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Converted from source PDF: Copilot Cowork billing and cost management guide  (1).pdf
[Sources]
- User-provided source file: Copilot Cowork billing and cost management guide  (1).pdf, page 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Converted from source PDF: Copilot Cowork billing and cost management guide  (1).pdf
[Sources]
- User-provided source file: Copilot Cowork billing and cost management guide  (1).pdf, page 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it take to turn it on? It's always off by default, so nobody's spending money by surprise. You need a Copilot user license — it'll show as Copilot Premium under your name — and you need a billing policy, so there's simply a credit pool it can draw on; that can be your Azure subscription, or the monthly credit pack allocated to the policy. Admins switch it on in the admin center and scope access to all users, specific groups, or no one, and can pin it or add it to the Agent Store. It runs on web, desktop, the Copilot app, iOS and Android. And one callout: for the EU and UK the models are off by default, because they're not yet within the full GDPR requirements.</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how you control spend and get visibility. It's off by default; you set spending limits at group and user level — how many credits each user gets. If a user runs out inside Cowork, that request button pops up at the top; they click it, you see it in the admin center, and you approve or decline based on business need. You can also customise alerting — say, notify a security group when a user hits 80 percent so someone can review. There's a demo later that walks through the reporting by user, group and feature, per-task cost via slash-cost, and spend trends and runway over time.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same information broken down into the specific capabilities admins get, organised around four questions: discover and plan — what's coming and what will it cost; control — how do I configure for spend; monitor — where are we spending; and analyze — how is AI used and is it worth it. I won't go through every cell closely, but it all applies across users, departments, services and agents. If you'd like this deck, reach out to your account manager and we'll share it.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questions we hear most. What is Copilot Cowork — hopefully you can answer that now. How's it billed — you need the Copilot license, then it's priced on consumption. Availability — anyone with the license. Converting a Claude plugin into a Copilot one — there's a PowerShell script that does it for you. Can partners use existing Copilot Credits — yes: if you have a solution partner designation or a partner benefits pack, you can attach it to your Azure benefits subscription, or use the 25,000-credit pack that comes with the modern work benefit, and run it in your own tenant. And skills versus plugins — a skill is a prompt-based instruction set; a plugin is an installable connector. There's a full FAQ you can even ask Cowork itself.</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slide's a little dated now we're in GA, but the message still matters: reach out to every customer who was on Frontier Cowork. If they were on Frontier and there's no billing enabled in their tenant, Cowork is now off — so they may be wondering why they've lost access; check in and make sure they know what's happening. And if someone in the tenant did stand up a billing policy without really knowing what it does, they could suddenly be spending — so it's worth checking either way. You can find these customers in Partner Center under ASPX reporting, flagged as Frontier or partial-Frontier.</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next steps — first, try it yourself. If you have a designation, a credit pack, or partner benefit packs, use them for this; genuinely, trying it is the fastest way to build conviction. I used to lean on Claude Cowork a lot and now barely touch it, because having my Work IQ is worth so much more — though note that in our own tenant I can't connect the M365 connector due to enterprise security, which will be true for most customers. Then: reach out to customers about usage-based billing, identify your Frontier customers and make sure they know what's changed, configure their policies, and start shaping what your Cowork offering looks like. It's probably the strongest draw right now, because it's familiar, quick and does what customers want.</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land it: Copilot Cowork is reshaping our offerings, usage-based pricing is rapidly reshaping the market, and Microsoft is best positioned to lead. Microsoft is explicitly positioning this as a partner FinOps and managed-service opportunity — and we're at a pivotal point with AI. It's arrived maybe a little sooner than any of us hoped, but there's no turning back: whether it's Microsoft or anyone else, we now have to educate customers about consumption usage. That's exactly where partners, working with us as BSMs and account managers, add the value.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Copilot Cowork is Microsoft's working assistant that actually executes tasks for you, and it reached general availability on June 16 — and as of yesterday it's a fully built consumption product, which is genuinely new for anyone used to the licensing world of Microsoft 365. Usage-based billing is already live. You also get real model choice: GPT, or the Anthropic models like Sonnet and Opus, so you get the best of both. Cowork supports plugins too — several are built in, and you can build your own skills and plugins; there's even a Microsoft script that converts existing Claude skills and plugins into Copilot ones. The big advantage over Claude is that it all sits under Copilot's enterprise governance — your Work IQ, plus data loss prevention, data governance and observability, all under one umbrella. And it was proven in preview: more than half the Fortune 500 used Cowork during the Frontier preview.</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I've included the ASPX roadmap of upcoming releases. We're at the point where you can see Frontier-enabled tenants, and it should surface insights like which tenants are hitting usage limits, how many users are impacted, and their license requests — though it may not be fully populated yet. Early July should bring Cowork monthly-active-usage insights, and later in July, recommended ideal admin settings per tenant. ASPX is going to be somewhere you live, because that's where Microsoft is putting the customer signals for you.</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resources — happy to share this deck with anyone who doesn't have it. It has the announcement material, the how-to and cost estimator, the script to convert Claude plugins, guidance on managing Cowork plugins, and the partner enablement and launch kits. The 'Why Microsoft' competitive page is the one I mentioned where you can see, side by side, how a prompt performs in Copilot versus Claude Cowork. For anything else, reach out to your account manager.</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everything I had — thank you all so much for coming. We'd love your feedback: point your phone at the code and tell us what worked and what you'd like to see next; it takes less than a minute. Lunch is about ten minutes away, so please stay, network, and come grab any of us with follow-up questions.</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Copilot Cowork, really? It's something you delegate more complex work to — multi-step, long-running tasks. You can kick one off, walk away, start a different chat, and it'll notify you when it's done. A theme I'll come back to all afternoon is knowing when it's appropriate to use Cowork: you don't want it for a simple one-off question — it's designed for complex or multi-part work that needs breaking into stages, or that looks across a lot of documents. It's grounded in your content and your Work IQ, so it can reach your emails, calendar and files and actually complete actions in those apps — and all of that comes with enterprise security and a lot of cost-control options.</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does Cowork fit in the Copilot licensing structure? We all get free Copilot Chat with Office — that still gives enterprise data protection and is perfect for quick help and research while your data stays in your tenant. Then there's the Copilot license, which Microsoft now calls Copilot Premium. And now Copilot Cowork, which requires that license but is billed on consumption — which we'll cover next. The rule of thumb: Copilot Chat to ask, draft and explore, and Copilot Cowork to get the whole job done.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new billing model: license plus usage-based billing. Some of you already know it, because you've had pay-as-you-go Copilot billing for agents and for users without a license — this simply extends that same model to Cowork. It's still Copilot Credits and the same ways to purchase them. The way Microsoft frames it, instead of paying just for access, you're paying for what you use — for the outcomes. My honest read is that Microsoft would have had to lift the license price significantly to offer unmetered Cowork, and because it's such a new product with a lot of partner and customer feedback already, expect changes to how they handle usage. Usage-based billing now applies to agents, to Cowork, and to the new Work IQ API, which lets external applications reach your Microsoft Graph.</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the before-and-after. Before Cowork you had a predictable Microsoft 365 license and capped, sometimes unpredictable costs with agents. With the cost management Microsoft has built for consumption, you get far more control: a pooled set of credits, pay-as-you-go for overages, the ability to pre-purchase credits monthly or yearly, and budgets, alerts and notifications set per user group. The model rests on three ideas — metered, pooled and governed — but the practical takeaway is you now have real levers over Copilot consumption.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three ways to access credits. Pay-as-you-go: you pay for the credits you use, each one is one US cent, billed against your Azure subscription — so as a CSP partner you'd give the customer a CSP Azure subscription and set a billing policy pointing to it, and it bills like any other Azure service. The Copilot Credit capacity pack is a monthly subscription giving 25,000 credits a month. And the pre-purchase plan lets you buy a set amount of credits to spend within twelve months — the more you buy, the bigger the discount, much like reserved instances in Azure, just for credits, and it can also be billed on the CSP subscriptions you give customers. One note on mechanics: prepaid draws down before pay-as-you-go.</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billing actually work for Cowork? Each task's cost comes down to four things. The model — Sonnet is cheaper than Opus, Opus is roughly on par with GPT-5.5 — but it depends on how many actions the model takes. Context — how much it has to read; are you asking it to look at your whole inbox since the beginning of time, or just the last week? Tool calls — how many tools and skills it uses along the way. And runtime — how long it takes to finish. Today you can type slash-cost after a task and it'll tell you how many credits it's used so far; Microsoft has a better, per-task view coming soon.</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make it concrete, here's an example scenario. You ask Cowork to pull some data and it takes three separate actions to complete the job — and each of those, weighted by model, context, tools and runtime, feeds into the final cost. Something like: pull the relevant emails, calendar items and files into a briefing, build a client-ready deck, schedule focus time to prep, and draft a Teams update to the account team — several deliverables from one request, priced on what it actually took, at one cent per credit on pay-as-you-go.</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sv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sv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elcom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395B162-5AFD-2C63-4630-A78B3C261C35}"/>
              </a:ext>
            </a:extLst>
          </p:cNvPr>
          <p:cNvGraphicFramePr>
            <a:graphicFrameLocks noChangeAspect="1"/>
          </p:cNvGraphicFramePr>
          <p:nvPr>
            <p:custDataLst>
              <p:tags r:id="rId1"/>
            </p:custDataLst>
            <p:extLst>
              <p:ext uri="{D42A27DB-BD31-4B8C-83A1-F6EECF244321}">
                <p14:modId xmlns:p14="http://schemas.microsoft.com/office/powerpoint/2010/main" val="389731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0395B162-5AFD-2C63-4630-A78B3C261C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9">
            <a:extLst>
              <a:ext uri="{FF2B5EF4-FFF2-40B4-BE49-F238E27FC236}">
                <a16:creationId xmlns:a16="http://schemas.microsoft.com/office/drawing/2014/main" id="{3C2EFE29-B2AF-A929-88EE-86BD9EF21225}"/>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2" name="Title 1">
            <a:extLst>
              <a:ext uri="{FF2B5EF4-FFF2-40B4-BE49-F238E27FC236}">
                <a16:creationId xmlns:a16="http://schemas.microsoft.com/office/drawing/2014/main" id="{0091DDEC-0501-D7B8-5F3B-C0481BE68210}"/>
              </a:ext>
            </a:extLst>
          </p:cNvPr>
          <p:cNvSpPr>
            <a:spLocks noGrp="1"/>
          </p:cNvSpPr>
          <p:nvPr>
            <p:ph type="ctrTitle" hasCustomPrompt="1"/>
          </p:nvPr>
        </p:nvSpPr>
        <p:spPr>
          <a:xfrm>
            <a:off x="479425" y="5449951"/>
            <a:ext cx="10796270" cy="395224"/>
          </a:xfrm>
          <a:prstGeom prst="rect">
            <a:avLst/>
          </a:prstGeom>
        </p:spPr>
        <p:txBody>
          <a:bodyPr vert="horz" lIns="0" tIns="0" rIns="0" bIns="0" anchor="t" anchorCtr="0"/>
          <a:lstStyle>
            <a:lvl1pPr algn="l">
              <a:lnSpc>
                <a:spcPct val="100000"/>
              </a:lnSpc>
              <a:spcAft>
                <a:spcPts val="600"/>
              </a:spcAft>
              <a:defRPr sz="2999" b="1">
                <a:solidFill>
                  <a:schemeClr val="bg1"/>
                </a:solidFill>
              </a:defRPr>
            </a:lvl1pPr>
          </a:lstStyle>
          <a:p>
            <a:r>
              <a:rPr lang="en-AU"/>
              <a:t>Title goes here</a:t>
            </a:r>
          </a:p>
        </p:txBody>
      </p:sp>
      <p:sp>
        <p:nvSpPr>
          <p:cNvPr id="3" name="Subtitle 2">
            <a:extLst>
              <a:ext uri="{FF2B5EF4-FFF2-40B4-BE49-F238E27FC236}">
                <a16:creationId xmlns:a16="http://schemas.microsoft.com/office/drawing/2014/main" id="{6DB7F3CF-EEDB-C3E2-32A8-5EFB581E33CD}"/>
              </a:ext>
            </a:extLst>
          </p:cNvPr>
          <p:cNvSpPr>
            <a:spLocks noGrp="1"/>
          </p:cNvSpPr>
          <p:nvPr>
            <p:ph type="subTitle" idx="1" hasCustomPrompt="1"/>
          </p:nvPr>
        </p:nvSpPr>
        <p:spPr>
          <a:xfrm>
            <a:off x="479425" y="5976747"/>
            <a:ext cx="3600001" cy="252000"/>
          </a:xfrm>
          <a:prstGeom prst="rect">
            <a:avLst/>
          </a:prstGeom>
        </p:spPr>
        <p:txBody>
          <a:bodyPr lIns="0" tIns="0" rIns="0" bIns="0"/>
          <a:lstStyle>
            <a:lvl1pPr marL="0" indent="0" algn="l">
              <a:lnSpc>
                <a:spcPct val="100000"/>
              </a:lnSpc>
              <a:spcAft>
                <a:spcPts val="600"/>
              </a:spcAft>
              <a:buNone/>
              <a:defRPr sz="16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4" name="Text Placeholder 7">
            <a:extLst>
              <a:ext uri="{FF2B5EF4-FFF2-40B4-BE49-F238E27FC236}">
                <a16:creationId xmlns:a16="http://schemas.microsoft.com/office/drawing/2014/main" id="{F7B0859A-CC7A-4BDA-2DB7-8FE5F469B343}"/>
              </a:ext>
            </a:extLst>
          </p:cNvPr>
          <p:cNvSpPr>
            <a:spLocks noGrp="1"/>
          </p:cNvSpPr>
          <p:nvPr>
            <p:ph type="body" sz="quarter" idx="46" hasCustomPrompt="1"/>
          </p:nvPr>
        </p:nvSpPr>
        <p:spPr>
          <a:xfrm>
            <a:off x="469369" y="1995671"/>
            <a:ext cx="11100331" cy="2151743"/>
          </a:xfrm>
          <a:prstGeom prst="rect">
            <a:avLst/>
          </a:prstGeom>
        </p:spPr>
        <p:txBody>
          <a:bodyPr/>
          <a:lstStyle>
            <a:lvl1pPr marL="0" indent="0">
              <a:buNone/>
              <a:defRPr sz="17995" b="1">
                <a:solidFill>
                  <a:schemeClr val="bg1"/>
                </a:solidFill>
              </a:defRPr>
            </a:lvl1pPr>
          </a:lstStyle>
          <a:p>
            <a:pPr lvl="0"/>
            <a:r>
              <a:rPr lang="en-US"/>
              <a:t>Welcome</a:t>
            </a:r>
          </a:p>
        </p:txBody>
      </p:sp>
      <p:sp>
        <p:nvSpPr>
          <p:cNvPr id="5" name="Text Placeholder 2">
            <a:extLst>
              <a:ext uri="{FF2B5EF4-FFF2-40B4-BE49-F238E27FC236}">
                <a16:creationId xmlns:a16="http://schemas.microsoft.com/office/drawing/2014/main" id="{FAFA2D9B-3E15-51CB-82B6-5862B7FE41EC}"/>
              </a:ext>
            </a:extLst>
          </p:cNvPr>
          <p:cNvSpPr>
            <a:spLocks noGrp="1"/>
          </p:cNvSpPr>
          <p:nvPr>
            <p:ph type="body" sz="quarter" idx="45"/>
          </p:nvPr>
        </p:nvSpPr>
        <p:spPr>
          <a:xfrm>
            <a:off x="492594" y="596572"/>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7786283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3 - Option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F805423-D202-C2D7-1571-265A25F79075}"/>
              </a:ext>
            </a:extLst>
          </p:cNvPr>
          <p:cNvGraphicFramePr>
            <a:graphicFrameLocks noChangeAspect="1"/>
          </p:cNvGraphicFramePr>
          <p:nvPr>
            <p:custDataLst>
              <p:tags r:id="rId1"/>
            </p:custDataLst>
            <p:extLst>
              <p:ext uri="{D42A27DB-BD31-4B8C-83A1-F6EECF244321}">
                <p14:modId xmlns:p14="http://schemas.microsoft.com/office/powerpoint/2010/main" val="313740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3F805423-D202-C2D7-1571-265A25F790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E3D7881C-2671-2CF1-299B-4A7D6B590606}"/>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8" name="Oval 7">
            <a:extLst>
              <a:ext uri="{FF2B5EF4-FFF2-40B4-BE49-F238E27FC236}">
                <a16:creationId xmlns:a16="http://schemas.microsoft.com/office/drawing/2014/main" id="{BC4CDF1D-66E3-8ED0-1EDC-07E638F21B31}"/>
              </a:ext>
            </a:extLst>
          </p:cNvPr>
          <p:cNvSpPr>
            <a:spLocks noGrp="1" noRot="1" noChangeAspect="1" noMove="1" noResize="1" noEditPoints="1" noAdjustHandles="1" noChangeArrowheads="1" noChangeShapeType="1"/>
          </p:cNvSpPr>
          <p:nvPr/>
        </p:nvSpPr>
        <p:spPr>
          <a:xfrm>
            <a:off x="644298" y="822959"/>
            <a:ext cx="5212080" cy="5212080"/>
          </a:xfrm>
          <a:prstGeom prst="ellipse">
            <a:avLst/>
          </a:prstGeom>
          <a:solidFill>
            <a:schemeClr val="bg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l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9EF0D555-C49A-A5C4-78D6-3148A258D595}"/>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2" name="Text Placeholder 2">
            <a:extLst>
              <a:ext uri="{FF2B5EF4-FFF2-40B4-BE49-F238E27FC236}">
                <a16:creationId xmlns:a16="http://schemas.microsoft.com/office/drawing/2014/main" id="{A327447E-3E7C-EA64-9B30-8226EE3AC53F}"/>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9A0C0759-2BF6-1B2A-E01C-DA60F46A5508}"/>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778785BD-6303-E4C9-0D59-77AE4094FB31}"/>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22073549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3 - Option 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16CADF6-A1E4-FCE8-29A7-96A3CB52267E}"/>
              </a:ext>
            </a:extLst>
          </p:cNvPr>
          <p:cNvGraphicFramePr>
            <a:graphicFrameLocks noChangeAspect="1"/>
          </p:cNvGraphicFramePr>
          <p:nvPr>
            <p:custDataLst>
              <p:tags r:id="rId1"/>
            </p:custDataLst>
            <p:extLst>
              <p:ext uri="{D42A27DB-BD31-4B8C-83A1-F6EECF244321}">
                <p14:modId xmlns:p14="http://schemas.microsoft.com/office/powerpoint/2010/main" val="401730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E16CADF6-A1E4-FCE8-29A7-96A3CB5226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47A3106B-5468-3328-B173-2F530C73D50E}"/>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11" name="Oval 10">
            <a:extLst>
              <a:ext uri="{FF2B5EF4-FFF2-40B4-BE49-F238E27FC236}">
                <a16:creationId xmlns:a16="http://schemas.microsoft.com/office/drawing/2014/main" id="{CA80293E-1B16-E5C1-3FD5-D3995DC70DD9}"/>
              </a:ext>
            </a:extLst>
          </p:cNvPr>
          <p:cNvSpPr>
            <a:spLocks noGrp="1" noRot="1" noMove="1" noResize="1" noEditPoints="1" noAdjustHandles="1" noChangeArrowheads="1" noChangeShapeType="1"/>
          </p:cNvSpPr>
          <p:nvPr/>
        </p:nvSpPr>
        <p:spPr>
          <a:xfrm>
            <a:off x="644298" y="822959"/>
            <a:ext cx="5212080" cy="5212080"/>
          </a:xfrm>
          <a:prstGeom prst="ellipse">
            <a:avLst/>
          </a:prstGeom>
          <a:solidFill>
            <a:schemeClr val="bg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tIns="0" b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A70F5580-9378-8F6B-EA8F-F3D5230BB58D}"/>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4" name="Text Placeholder 2">
            <a:extLst>
              <a:ext uri="{FF2B5EF4-FFF2-40B4-BE49-F238E27FC236}">
                <a16:creationId xmlns:a16="http://schemas.microsoft.com/office/drawing/2014/main" id="{A4910363-34C3-AD55-613F-015062BEC695}"/>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7BE63FA8-E7EC-2776-1131-BDB3D09E2CB3}"/>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CD6F6C54-2BBB-4BB4-430C-10EB0A370847}"/>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42683449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4 - Option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E64CA04-D783-3485-1A29-A3AFAB01A490}"/>
              </a:ext>
            </a:extLst>
          </p:cNvPr>
          <p:cNvGraphicFramePr>
            <a:graphicFrameLocks noChangeAspect="1"/>
          </p:cNvGraphicFramePr>
          <p:nvPr>
            <p:custDataLst>
              <p:tags r:id="rId1"/>
            </p:custDataLst>
            <p:extLst>
              <p:ext uri="{D42A27DB-BD31-4B8C-83A1-F6EECF244321}">
                <p14:modId xmlns:p14="http://schemas.microsoft.com/office/powerpoint/2010/main" val="2534195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EE64CA04-D783-3485-1A29-A3AFAB01A4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D752F4C8-C861-D264-556A-C106F9472CCB}"/>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8" name="Oval 7">
            <a:extLst>
              <a:ext uri="{FF2B5EF4-FFF2-40B4-BE49-F238E27FC236}">
                <a16:creationId xmlns:a16="http://schemas.microsoft.com/office/drawing/2014/main" id="{BC4CDF1D-66E3-8ED0-1EDC-07E638F21B31}"/>
              </a:ext>
            </a:extLst>
          </p:cNvPr>
          <p:cNvSpPr>
            <a:spLocks noGrp="1" noRot="1" noChangeAspect="1" noMove="1" noResize="1" noEditPoints="1" noAdjustHandles="1" noChangeArrowheads="1" noChangeShapeType="1"/>
          </p:cNvSpPr>
          <p:nvPr/>
        </p:nvSpPr>
        <p:spPr>
          <a:xfrm>
            <a:off x="644298" y="822959"/>
            <a:ext cx="5212080" cy="5212080"/>
          </a:xfrm>
          <a:prstGeom prst="ellipse">
            <a:avLst/>
          </a:prstGeom>
          <a:solidFill>
            <a:schemeClr val="tx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l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9EF0D555-C49A-A5C4-78D6-3148A258D595}"/>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2" name="Text Placeholder 2">
            <a:extLst>
              <a:ext uri="{FF2B5EF4-FFF2-40B4-BE49-F238E27FC236}">
                <a16:creationId xmlns:a16="http://schemas.microsoft.com/office/drawing/2014/main" id="{A327447E-3E7C-EA64-9B30-8226EE3AC53F}"/>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D3581813-19E3-4E0C-2105-062F26959961}"/>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294C85F8-B88D-C9A6-DCB9-F78770629801}"/>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28655307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4 - Option 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4C405-27C8-E6D5-5058-42C850C9480C}"/>
              </a:ext>
            </a:extLst>
          </p:cNvPr>
          <p:cNvGraphicFramePr>
            <a:graphicFrameLocks noChangeAspect="1"/>
          </p:cNvGraphicFramePr>
          <p:nvPr>
            <p:custDataLst>
              <p:tags r:id="rId1"/>
            </p:custDataLst>
            <p:extLst>
              <p:ext uri="{D42A27DB-BD31-4B8C-83A1-F6EECF244321}">
                <p14:modId xmlns:p14="http://schemas.microsoft.com/office/powerpoint/2010/main" val="1705976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D9C4C405-27C8-E6D5-5058-42C850C948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E962B89E-3A35-5FF1-2A95-576DD09D3CA4}"/>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11" name="Oval 10">
            <a:extLst>
              <a:ext uri="{FF2B5EF4-FFF2-40B4-BE49-F238E27FC236}">
                <a16:creationId xmlns:a16="http://schemas.microsoft.com/office/drawing/2014/main" id="{CA80293E-1B16-E5C1-3FD5-D3995DC70DD9}"/>
              </a:ext>
            </a:extLst>
          </p:cNvPr>
          <p:cNvSpPr>
            <a:spLocks noGrp="1" noRot="1" noMove="1" noResize="1" noEditPoints="1" noAdjustHandles="1" noChangeArrowheads="1" noChangeShapeType="1"/>
          </p:cNvSpPr>
          <p:nvPr/>
        </p:nvSpPr>
        <p:spPr>
          <a:xfrm>
            <a:off x="644298" y="822959"/>
            <a:ext cx="5212080" cy="5212080"/>
          </a:xfrm>
          <a:prstGeom prst="ellipse">
            <a:avLst/>
          </a:prstGeom>
          <a:solidFill>
            <a:schemeClr val="tx1"/>
          </a:solidFill>
          <a:ln w="12748" cap="flat">
            <a:noFill/>
            <a:prstDash val="solid"/>
            <a:miter/>
          </a:ln>
        </p:spPr>
        <p:txBody>
          <a:bodyPr wrap="square" rtlCol="0" anchor="ctr">
            <a:noAutofit/>
          </a:bodyPr>
          <a:lstStyle/>
          <a:p>
            <a:pPr algn="ctr"/>
            <a:endParaRPr lang="en-US" sz="1799">
              <a:noFill/>
            </a:endParaRPr>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tIns="0" b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A70F5580-9378-8F6B-EA8F-F3D5230BB58D}"/>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4" name="Text Placeholder 2">
            <a:extLst>
              <a:ext uri="{FF2B5EF4-FFF2-40B4-BE49-F238E27FC236}">
                <a16:creationId xmlns:a16="http://schemas.microsoft.com/office/drawing/2014/main" id="{A4910363-34C3-AD55-613F-015062BEC695}"/>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4858D8D9-F266-3113-0A54-EDB266CBE364}"/>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CB9B724B-21A4-51E8-75E2-32C335121135}"/>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104429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5 -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2" name="Picture Placeholder 9">
            <a:extLst>
              <a:ext uri="{FF2B5EF4-FFF2-40B4-BE49-F238E27FC236}">
                <a16:creationId xmlns:a16="http://schemas.microsoft.com/office/drawing/2014/main" id="{9C342A53-2941-6273-BCD4-42113E0AA1A4}"/>
              </a:ext>
            </a:extLst>
          </p:cNvPr>
          <p:cNvSpPr>
            <a:spLocks noGrp="1" noRot="1" noMove="1" noResize="1" noEditPoints="1" noAdjustHandles="1" noChangeArrowheads="1" noChangeShapeType="1"/>
          </p:cNvSpPr>
          <p:nvPr>
            <p:ph type="pic" sz="quarter" idx="43"/>
          </p:nvPr>
        </p:nvSpPr>
        <p:spPr>
          <a:xfrm>
            <a:off x="652464" y="831126"/>
            <a:ext cx="5195751" cy="5195751"/>
          </a:xfrm>
          <a:prstGeom prst="ellipse">
            <a:avLst/>
          </a:prstGeom>
          <a:solidFill>
            <a:schemeClr val="bg1">
              <a:lumMod val="85000"/>
            </a:schemeClr>
          </a:solidFill>
        </p:spPr>
        <p:txBody>
          <a:bodyPr wrap="square" anchor="ctr" anchorCtr="1">
            <a:noAutofit/>
          </a:bodyPr>
          <a:lstStyle>
            <a:lvl1pPr marL="0" indent="0">
              <a:buNone/>
              <a:defRPr>
                <a:solidFill>
                  <a:schemeClr val="bg1"/>
                </a:solidFill>
                <a:latin typeface="Arial" panose="020B0604020202020204" pitchFamily="34" charset="0"/>
              </a:defRPr>
            </a:lvl1pPr>
          </a:lstStyle>
          <a:p>
            <a:r>
              <a:rPr lang="en-US"/>
              <a:t>Click icon to add picture</a:t>
            </a:r>
            <a:endParaRPr lang="en-AU"/>
          </a:p>
        </p:txBody>
      </p:sp>
      <p:sp>
        <p:nvSpPr>
          <p:cNvPr id="3" name="Footer Placeholder 4">
            <a:extLst>
              <a:ext uri="{FF2B5EF4-FFF2-40B4-BE49-F238E27FC236}">
                <a16:creationId xmlns:a16="http://schemas.microsoft.com/office/drawing/2014/main" id="{A326B110-BB27-8C27-DE73-E0E54DBB2BD4}"/>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pic>
        <p:nvPicPr>
          <p:cNvPr id="8" name="Graphic 7">
            <a:extLst>
              <a:ext uri="{FF2B5EF4-FFF2-40B4-BE49-F238E27FC236}">
                <a16:creationId xmlns:a16="http://schemas.microsoft.com/office/drawing/2014/main" id="{B22F63A8-F5F4-5645-5B09-4A1232F9214F}"/>
              </a:ext>
            </a:extLst>
          </p:cNvPr>
          <p:cNvPicPr/>
          <p:nvPr/>
        </p:nvPicPr>
        <p:blipFill>
          <a:blip>
            <a:extLst>
              <a:ext uri="{96DAC541-7B7A-43D3-8B79-37D633B846F1}">
                <asvg:svgBlip xmlns:asvg="http://schemas.microsoft.com/office/drawing/2016/SVG/main" r:embed="rId2"/>
              </a:ext>
            </a:extLst>
          </a:blip>
          <a:stretch>
            <a:fillRect/>
          </a:stretch>
        </p:blipFill>
        <p:spPr>
          <a:xfrm>
            <a:off x="9123194" y="5961601"/>
            <a:ext cx="2807208" cy="713921"/>
          </a:xfrm>
          <a:prstGeom prst="rect">
            <a:avLst/>
          </a:prstGeom>
        </p:spPr>
      </p:pic>
      <p:sp>
        <p:nvSpPr>
          <p:cNvPr id="7" name="Text Placeholder 30">
            <a:extLst>
              <a:ext uri="{FF2B5EF4-FFF2-40B4-BE49-F238E27FC236}">
                <a16:creationId xmlns:a16="http://schemas.microsoft.com/office/drawing/2014/main" id="{F4208306-FF2A-E847-9074-98431D4C7576}"/>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9" name="Text Placeholder 32">
            <a:extLst>
              <a:ext uri="{FF2B5EF4-FFF2-40B4-BE49-F238E27FC236}">
                <a16:creationId xmlns:a16="http://schemas.microsoft.com/office/drawing/2014/main" id="{789E5B52-1EFF-F617-9762-8A14E2C7B34B}"/>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37829930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5 - Op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2" name="Picture Placeholder 9">
            <a:extLst>
              <a:ext uri="{FF2B5EF4-FFF2-40B4-BE49-F238E27FC236}">
                <a16:creationId xmlns:a16="http://schemas.microsoft.com/office/drawing/2014/main" id="{C1382123-3A85-0598-C4DF-C132D39220E7}"/>
              </a:ext>
            </a:extLst>
          </p:cNvPr>
          <p:cNvSpPr>
            <a:spLocks noGrp="1" noRot="1" noMove="1" noResize="1" noEditPoints="1" noAdjustHandles="1" noChangeArrowheads="1" noChangeShapeType="1"/>
          </p:cNvSpPr>
          <p:nvPr>
            <p:ph type="pic" sz="quarter" idx="43"/>
          </p:nvPr>
        </p:nvSpPr>
        <p:spPr>
          <a:xfrm>
            <a:off x="652464" y="831126"/>
            <a:ext cx="5195751" cy="5195751"/>
          </a:xfrm>
          <a:prstGeom prst="ellipse">
            <a:avLst/>
          </a:prstGeom>
          <a:solidFill>
            <a:schemeClr val="bg1">
              <a:lumMod val="85000"/>
            </a:schemeClr>
          </a:solidFill>
        </p:spPr>
        <p:txBody>
          <a:bodyPr wrap="square" anchor="ctr" anchorCtr="1">
            <a:noAutofit/>
          </a:bodyPr>
          <a:lstStyle>
            <a:lvl1pPr marL="0" indent="0">
              <a:buNone/>
              <a:defRPr>
                <a:solidFill>
                  <a:schemeClr val="bg1"/>
                </a:solidFill>
                <a:latin typeface="Arial" panose="020B0604020202020204" pitchFamily="34" charset="0"/>
              </a:defRPr>
            </a:lvl1pPr>
          </a:lstStyle>
          <a:p>
            <a:r>
              <a:rPr lang="en-US"/>
              <a:t>Click icon to add picture</a:t>
            </a:r>
            <a:endParaRPr lang="en-AU"/>
          </a:p>
        </p:txBody>
      </p:sp>
      <p:sp>
        <p:nvSpPr>
          <p:cNvPr id="3" name="Footer Placeholder 4">
            <a:extLst>
              <a:ext uri="{FF2B5EF4-FFF2-40B4-BE49-F238E27FC236}">
                <a16:creationId xmlns:a16="http://schemas.microsoft.com/office/drawing/2014/main" id="{3342B48A-01B7-0AE5-B21E-54874591D14A}"/>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pic>
        <p:nvPicPr>
          <p:cNvPr id="7" name="Graphic 6">
            <a:extLst>
              <a:ext uri="{FF2B5EF4-FFF2-40B4-BE49-F238E27FC236}">
                <a16:creationId xmlns:a16="http://schemas.microsoft.com/office/drawing/2014/main" id="{2C2365F9-A82F-125A-17DC-38F690E9D700}"/>
              </a:ext>
            </a:extLst>
          </p:cNvPr>
          <p:cNvPicPr/>
          <p:nvPr/>
        </p:nvPicPr>
        <p:blipFill>
          <a:blip>
            <a:extLst>
              <a:ext uri="{96DAC541-7B7A-43D3-8B79-37D633B846F1}">
                <asvg:svgBlip xmlns:asvg="http://schemas.microsoft.com/office/drawing/2016/SVG/main" r:embed="rId2"/>
              </a:ext>
            </a:extLst>
          </a:blip>
          <a:stretch>
            <a:fillRect/>
          </a:stretch>
        </p:blipFill>
        <p:spPr>
          <a:xfrm>
            <a:off x="9123194" y="5961601"/>
            <a:ext cx="2807208" cy="713921"/>
          </a:xfrm>
          <a:prstGeom prst="rect">
            <a:avLst/>
          </a:prstGeom>
        </p:spPr>
      </p:pic>
      <p:sp>
        <p:nvSpPr>
          <p:cNvPr id="6" name="Text Placeholder 30">
            <a:extLst>
              <a:ext uri="{FF2B5EF4-FFF2-40B4-BE49-F238E27FC236}">
                <a16:creationId xmlns:a16="http://schemas.microsoft.com/office/drawing/2014/main" id="{0D6ECAFE-0DD9-3756-2F04-3A7AA87E6E48}"/>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9" name="Text Placeholder 32">
            <a:extLst>
              <a:ext uri="{FF2B5EF4-FFF2-40B4-BE49-F238E27FC236}">
                <a16:creationId xmlns:a16="http://schemas.microsoft.com/office/drawing/2014/main" id="{0961361B-15AB-9A38-3621-D437444D02E7}"/>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30990524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2">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1" y="1871786"/>
            <a:ext cx="9144000" cy="1661993"/>
          </a:xfrm>
          <a:noFill/>
        </p:spPr>
        <p:txBody>
          <a:bodyPr wrap="square" lIns="0" tIns="0" rIns="0" bIns="0" anchor="b" anchorCtr="0">
            <a:spAutoFit/>
          </a:bodyPr>
          <a:lstStyle>
            <a:lvl1pPr>
              <a:lnSpc>
                <a:spcPct val="90000"/>
              </a:lnSpc>
              <a:defRPr sz="5998" spc="-50" baseline="0">
                <a:solidFill>
                  <a:schemeClr val="tx1"/>
                </a:solidFill>
                <a:latin typeface="+mj-lt"/>
                <a:cs typeface="Segoe Sans Display" pitchFamily="2" charset="0"/>
              </a:defRPr>
            </a:lvl1pPr>
          </a:lstStyle>
          <a:p>
            <a:r>
              <a:rPr lang="en-US"/>
              <a:t>Event name or </a:t>
            </a:r>
            <a:br>
              <a:rPr lang="en-US"/>
            </a:br>
            <a:r>
              <a:rPr lang="en-US"/>
              <a:t>presentation title </a:t>
            </a:r>
          </a:p>
        </p:txBody>
      </p:sp>
      <p:sp>
        <p:nvSpPr>
          <p:cNvPr id="5" name="Text Placeholder 4"/>
          <p:cNvSpPr>
            <a:spLocks noGrp="1"/>
          </p:cNvSpPr>
          <p:nvPr>
            <p:ph type="body" sz="quarter" idx="12" hasCustomPrompt="1"/>
          </p:nvPr>
        </p:nvSpPr>
        <p:spPr>
          <a:xfrm>
            <a:off x="584201" y="3962401"/>
            <a:ext cx="9144000" cy="1316736"/>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11" name="Picture 10">
            <a:extLst>
              <a:ext uri="{FF2B5EF4-FFF2-40B4-BE49-F238E27FC236}">
                <a16:creationId xmlns:a16="http://schemas.microsoft.com/office/drawing/2014/main" id="{CA63402F-4347-87B8-3138-7514EE38EDA5}"/>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b="54898"/>
          <a:stretch>
            <a:fillRect/>
          </a:stretch>
        </p:blipFill>
        <p:spPr>
          <a:xfrm>
            <a:off x="4052713" y="6302757"/>
            <a:ext cx="6046442" cy="555244"/>
          </a:xfrm>
          <a:prstGeom prst="rect">
            <a:avLst/>
          </a:prstGeom>
        </p:spPr>
      </p:pic>
      <p:pic>
        <p:nvPicPr>
          <p:cNvPr id="3" name="Picture 2">
            <a:extLst>
              <a:ext uri="{FF2B5EF4-FFF2-40B4-BE49-F238E27FC236}">
                <a16:creationId xmlns:a16="http://schemas.microsoft.com/office/drawing/2014/main" id="{604D7A63-E9F0-5EBC-B7BB-E070AABDA45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805915" y="2"/>
            <a:ext cx="5386086" cy="895109"/>
          </a:xfrm>
          <a:prstGeom prst="rect">
            <a:avLst/>
          </a:prstGeom>
        </p:spPr>
      </p:pic>
      <p:pic>
        <p:nvPicPr>
          <p:cNvPr id="4" name="Picture 3" descr="Microsoft 365 Copliot logo">
            <a:extLst>
              <a:ext uri="{FF2B5EF4-FFF2-40B4-BE49-F238E27FC236}">
                <a16:creationId xmlns:a16="http://schemas.microsoft.com/office/drawing/2014/main" id="{AAFC5E3F-100B-1C88-51E6-030201636BED}"/>
              </a:ext>
            </a:extLst>
          </p:cNvPr>
          <p:cNvPicPr>
            <a:picLocks noChangeAspect="1"/>
          </p:cNvPicPr>
          <p:nvPr userDrawn="1"/>
        </p:nvPicPr>
        <p:blipFill>
          <a:blip r:embed="rId5"/>
          <a:stretch>
            <a:fillRect/>
          </a:stretch>
        </p:blipFill>
        <p:spPr>
          <a:xfrm>
            <a:off x="233713" y="282492"/>
            <a:ext cx="2137349" cy="904884"/>
          </a:xfrm>
          <a:prstGeom prst="rect">
            <a:avLst/>
          </a:prstGeom>
        </p:spPr>
      </p:pic>
    </p:spTree>
    <p:extLst>
      <p:ext uri="{BB962C8B-B14F-4D97-AF65-F5344CB8AC3E}">
        <p14:creationId xmlns:p14="http://schemas.microsoft.com/office/powerpoint/2010/main" val="1359668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5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Welcom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395B162-5AFD-2C63-4630-A78B3C261C35}"/>
              </a:ext>
            </a:extLst>
          </p:cNvPr>
          <p:cNvGraphicFramePr>
            <a:graphicFrameLocks noChangeAspect="1"/>
          </p:cNvGraphicFramePr>
          <p:nvPr>
            <p:custDataLst>
              <p:tags r:id="rId1"/>
            </p:custDataLst>
            <p:extLst>
              <p:ext uri="{D42A27DB-BD31-4B8C-83A1-F6EECF244321}">
                <p14:modId xmlns:p14="http://schemas.microsoft.com/office/powerpoint/2010/main" val="389731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0395B162-5AFD-2C63-4630-A78B3C261C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9">
            <a:extLst>
              <a:ext uri="{FF2B5EF4-FFF2-40B4-BE49-F238E27FC236}">
                <a16:creationId xmlns:a16="http://schemas.microsoft.com/office/drawing/2014/main" id="{3C2EFE29-B2AF-A929-88EE-86BD9EF21225}"/>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2" name="Title 1">
            <a:extLst>
              <a:ext uri="{FF2B5EF4-FFF2-40B4-BE49-F238E27FC236}">
                <a16:creationId xmlns:a16="http://schemas.microsoft.com/office/drawing/2014/main" id="{0091DDEC-0501-D7B8-5F3B-C0481BE68210}"/>
              </a:ext>
            </a:extLst>
          </p:cNvPr>
          <p:cNvSpPr>
            <a:spLocks noGrp="1"/>
          </p:cNvSpPr>
          <p:nvPr>
            <p:ph type="ctrTitle" hasCustomPrompt="1"/>
          </p:nvPr>
        </p:nvSpPr>
        <p:spPr>
          <a:xfrm>
            <a:off x="479425" y="5449951"/>
            <a:ext cx="10796270" cy="395224"/>
          </a:xfrm>
          <a:prstGeom prst="rect">
            <a:avLst/>
          </a:prstGeom>
        </p:spPr>
        <p:txBody>
          <a:bodyPr vert="horz" lIns="0" tIns="0" rIns="0" bIns="0" anchor="t" anchorCtr="0"/>
          <a:lstStyle>
            <a:lvl1pPr algn="l">
              <a:lnSpc>
                <a:spcPct val="100000"/>
              </a:lnSpc>
              <a:spcAft>
                <a:spcPts val="600"/>
              </a:spcAft>
              <a:defRPr sz="2999" b="1">
                <a:solidFill>
                  <a:schemeClr val="bg1"/>
                </a:solidFill>
              </a:defRPr>
            </a:lvl1pPr>
          </a:lstStyle>
          <a:p>
            <a:r>
              <a:rPr lang="en-AU"/>
              <a:t>Title goes here</a:t>
            </a:r>
          </a:p>
        </p:txBody>
      </p:sp>
      <p:sp>
        <p:nvSpPr>
          <p:cNvPr id="3" name="Subtitle 2">
            <a:extLst>
              <a:ext uri="{FF2B5EF4-FFF2-40B4-BE49-F238E27FC236}">
                <a16:creationId xmlns:a16="http://schemas.microsoft.com/office/drawing/2014/main" id="{6DB7F3CF-EEDB-C3E2-32A8-5EFB581E33CD}"/>
              </a:ext>
            </a:extLst>
          </p:cNvPr>
          <p:cNvSpPr>
            <a:spLocks noGrp="1"/>
          </p:cNvSpPr>
          <p:nvPr>
            <p:ph type="subTitle" idx="1" hasCustomPrompt="1"/>
          </p:nvPr>
        </p:nvSpPr>
        <p:spPr>
          <a:xfrm>
            <a:off x="479425" y="5976747"/>
            <a:ext cx="3600001" cy="252000"/>
          </a:xfrm>
          <a:prstGeom prst="rect">
            <a:avLst/>
          </a:prstGeom>
        </p:spPr>
        <p:txBody>
          <a:bodyPr lIns="0" tIns="0" rIns="0" bIns="0"/>
          <a:lstStyle>
            <a:lvl1pPr marL="0" indent="0" algn="l">
              <a:lnSpc>
                <a:spcPct val="100000"/>
              </a:lnSpc>
              <a:spcAft>
                <a:spcPts val="600"/>
              </a:spcAft>
              <a:buNone/>
              <a:defRPr sz="16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4" name="Text Placeholder 7">
            <a:extLst>
              <a:ext uri="{FF2B5EF4-FFF2-40B4-BE49-F238E27FC236}">
                <a16:creationId xmlns:a16="http://schemas.microsoft.com/office/drawing/2014/main" id="{F7B0859A-CC7A-4BDA-2DB7-8FE5F469B343}"/>
              </a:ext>
            </a:extLst>
          </p:cNvPr>
          <p:cNvSpPr>
            <a:spLocks noGrp="1"/>
          </p:cNvSpPr>
          <p:nvPr>
            <p:ph type="body" sz="quarter" idx="46" hasCustomPrompt="1"/>
          </p:nvPr>
        </p:nvSpPr>
        <p:spPr>
          <a:xfrm>
            <a:off x="469369" y="1995671"/>
            <a:ext cx="11100331" cy="2151743"/>
          </a:xfrm>
          <a:prstGeom prst="rect">
            <a:avLst/>
          </a:prstGeom>
        </p:spPr>
        <p:txBody>
          <a:bodyPr/>
          <a:lstStyle>
            <a:lvl1pPr marL="0" indent="0">
              <a:buNone/>
              <a:defRPr sz="17995" b="1">
                <a:solidFill>
                  <a:schemeClr val="bg1"/>
                </a:solidFill>
              </a:defRPr>
            </a:lvl1pPr>
          </a:lstStyle>
          <a:p>
            <a:pPr lvl="0"/>
            <a:r>
              <a:rPr lang="en-US"/>
              <a:t>Welcome</a:t>
            </a:r>
          </a:p>
        </p:txBody>
      </p:sp>
      <p:sp>
        <p:nvSpPr>
          <p:cNvPr id="5" name="Text Placeholder 2">
            <a:extLst>
              <a:ext uri="{FF2B5EF4-FFF2-40B4-BE49-F238E27FC236}">
                <a16:creationId xmlns:a16="http://schemas.microsoft.com/office/drawing/2014/main" id="{FAFA2D9B-3E15-51CB-82B6-5862B7FE41EC}"/>
              </a:ext>
            </a:extLst>
          </p:cNvPr>
          <p:cNvSpPr>
            <a:spLocks noGrp="1"/>
          </p:cNvSpPr>
          <p:nvPr>
            <p:ph type="body" sz="quarter" idx="45"/>
          </p:nvPr>
        </p:nvSpPr>
        <p:spPr>
          <a:xfrm>
            <a:off x="492594" y="596572"/>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332629077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ver 1 - Plain">
    <p:bg>
      <p:bgPr>
        <a:solidFill>
          <a:schemeClr val="tx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3509115"/>
            <a:ext cx="5616575"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1527048"/>
            <a:ext cx="5616575" cy="1892426"/>
          </a:xfrm>
          <a:prstGeom prst="rect">
            <a:avLst/>
          </a:prstGeom>
        </p:spPr>
        <p:txBody>
          <a:bodyPr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4268665"/>
            <a:ext cx="3600001" cy="252000"/>
          </a:xfrm>
          <a:prstGeom prst="rect">
            <a:avLst/>
          </a:prstGeom>
        </p:spPr>
        <p:txBody>
          <a:bodyPr lIns="0" tIns="0" rIns="0" bIns="0"/>
          <a:lstStyle>
            <a:lvl1pPr marL="0" indent="0" algn="l">
              <a:lnSpc>
                <a:spcPct val="100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045018"/>
            <a:ext cx="3600001" cy="252000"/>
          </a:xfrm>
          <a:prstGeom prst="rect">
            <a:avLst/>
          </a:prstGeom>
        </p:spPr>
        <p:txBody>
          <a:bodyPr lIns="0" tIns="0" rIns="0" bIns="0"/>
          <a:lstStyle>
            <a:lvl1pPr marL="0" indent="0">
              <a:lnSpc>
                <a:spcPct val="100000"/>
              </a:lnSpc>
              <a:spcAft>
                <a:spcPts val="600"/>
              </a:spcAft>
              <a:buNone/>
              <a:defRPr sz="1500" b="0">
                <a:solidFill>
                  <a:schemeClr val="bg1"/>
                </a:solidFill>
              </a:defRPr>
            </a:lvl1pPr>
          </a:lstStyle>
          <a:p>
            <a:pPr lvl="0"/>
            <a:r>
              <a:rPr lang="en-US"/>
              <a:t>Name</a:t>
            </a:r>
          </a:p>
        </p:txBody>
      </p:sp>
      <p:sp>
        <p:nvSpPr>
          <p:cNvPr id="5" name="Text Placeholder 2">
            <a:extLst>
              <a:ext uri="{FF2B5EF4-FFF2-40B4-BE49-F238E27FC236}">
                <a16:creationId xmlns:a16="http://schemas.microsoft.com/office/drawing/2014/main" id="{0273CF33-D6BC-A822-D298-D44E229368A5}"/>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2"/>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7642363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1 - Plain">
    <p:bg>
      <p:bgPr>
        <a:solidFill>
          <a:schemeClr val="tx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3509115"/>
            <a:ext cx="5616575"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1527048"/>
            <a:ext cx="5616575" cy="1892426"/>
          </a:xfrm>
          <a:prstGeom prst="rect">
            <a:avLst/>
          </a:prstGeom>
        </p:spPr>
        <p:txBody>
          <a:bodyPr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4268665"/>
            <a:ext cx="3600001" cy="252000"/>
          </a:xfrm>
          <a:prstGeom prst="rect">
            <a:avLst/>
          </a:prstGeom>
        </p:spPr>
        <p:txBody>
          <a:bodyPr lIns="0" tIns="0" rIns="0" bIns="0"/>
          <a:lstStyle>
            <a:lvl1pPr marL="0" indent="0" algn="l">
              <a:lnSpc>
                <a:spcPct val="100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045018"/>
            <a:ext cx="3600001" cy="252000"/>
          </a:xfrm>
          <a:prstGeom prst="rect">
            <a:avLst/>
          </a:prstGeom>
        </p:spPr>
        <p:txBody>
          <a:bodyPr lIns="0" tIns="0" rIns="0" bIns="0"/>
          <a:lstStyle>
            <a:lvl1pPr marL="0" indent="0">
              <a:lnSpc>
                <a:spcPct val="100000"/>
              </a:lnSpc>
              <a:spcAft>
                <a:spcPts val="600"/>
              </a:spcAft>
              <a:buNone/>
              <a:defRPr sz="1500" b="0">
                <a:solidFill>
                  <a:schemeClr val="bg1"/>
                </a:solidFill>
              </a:defRPr>
            </a:lvl1pPr>
          </a:lstStyle>
          <a:p>
            <a:pPr lvl="0"/>
            <a:r>
              <a:rPr lang="en-US"/>
              <a:t>Name</a:t>
            </a:r>
          </a:p>
        </p:txBody>
      </p:sp>
      <p:sp>
        <p:nvSpPr>
          <p:cNvPr id="5" name="Text Placeholder 2">
            <a:extLst>
              <a:ext uri="{FF2B5EF4-FFF2-40B4-BE49-F238E27FC236}">
                <a16:creationId xmlns:a16="http://schemas.microsoft.com/office/drawing/2014/main" id="{0273CF33-D6BC-A822-D298-D44E229368A5}"/>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2"/>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31816287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ver 1 - With Image">
    <p:bg>
      <p:bgPr>
        <a:solidFill>
          <a:schemeClr val="tx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A0F2DE4-5F65-4FB2-9344-781F2E9DDF8F}"/>
              </a:ext>
            </a:extLst>
          </p:cNvPr>
          <p:cNvGraphicFramePr>
            <a:graphicFrameLocks noChangeAspect="1"/>
          </p:cNvGraphicFramePr>
          <p:nvPr>
            <p:custDataLst>
              <p:tags r:id="rId1"/>
            </p:custDataLst>
            <p:extLst>
              <p:ext uri="{D42A27DB-BD31-4B8C-83A1-F6EECF244321}">
                <p14:modId xmlns:p14="http://schemas.microsoft.com/office/powerpoint/2010/main" val="1950884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0A0F2DE4-5F65-4FB2-9344-781F2E9DDF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9">
            <a:extLst>
              <a:ext uri="{FF2B5EF4-FFF2-40B4-BE49-F238E27FC236}">
                <a16:creationId xmlns:a16="http://schemas.microsoft.com/office/drawing/2014/main" id="{B5D06D9E-AAFF-1577-3310-D881067077C5}"/>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3509115"/>
            <a:ext cx="5616575"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1527048"/>
            <a:ext cx="5616575" cy="1892426"/>
          </a:xfrm>
          <a:prstGeom prst="rect">
            <a:avLst/>
          </a:prstGeom>
        </p:spPr>
        <p:txBody>
          <a:bodyPr vert="horz"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4268665"/>
            <a:ext cx="3600001" cy="252000"/>
          </a:xfrm>
          <a:prstGeom prst="rect">
            <a:avLst/>
          </a:prstGeom>
        </p:spPr>
        <p:txBody>
          <a:bodyPr lIns="0" tIns="0" rIns="0" bIns="0"/>
          <a:lstStyle>
            <a:lvl1pPr marL="0" indent="0" algn="l">
              <a:lnSpc>
                <a:spcPct val="100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045018"/>
            <a:ext cx="3600001" cy="252000"/>
          </a:xfrm>
          <a:prstGeom prst="rect">
            <a:avLst/>
          </a:prstGeom>
        </p:spPr>
        <p:txBody>
          <a:bodyPr lIns="0" tIns="0" rIns="0" bIns="0"/>
          <a:lstStyle>
            <a:lvl1pPr marL="0" indent="0">
              <a:lnSpc>
                <a:spcPct val="100000"/>
              </a:lnSpc>
              <a:spcAft>
                <a:spcPts val="600"/>
              </a:spcAft>
              <a:buNone/>
              <a:defRPr sz="1500" b="0">
                <a:solidFill>
                  <a:schemeClr val="bg1"/>
                </a:solidFill>
              </a:defRPr>
            </a:lvl1pPr>
          </a:lstStyle>
          <a:p>
            <a:pPr lvl="0"/>
            <a:r>
              <a:rPr lang="en-US"/>
              <a:t>Name</a:t>
            </a:r>
          </a:p>
        </p:txBody>
      </p:sp>
      <p:sp>
        <p:nvSpPr>
          <p:cNvPr id="5" name="Text Placeholder 2">
            <a:extLst>
              <a:ext uri="{FF2B5EF4-FFF2-40B4-BE49-F238E27FC236}">
                <a16:creationId xmlns:a16="http://schemas.microsoft.com/office/drawing/2014/main" id="{0273CF33-D6BC-A822-D298-D44E229368A5}"/>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4220118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ver 2 - Plain">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2179471"/>
            <a:ext cx="5616574"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2610442"/>
            <a:ext cx="5616575" cy="1899567"/>
          </a:xfrm>
          <a:prstGeom prst="rect">
            <a:avLst/>
          </a:prstGeom>
        </p:spPr>
        <p:txBody>
          <a:bodyPr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5088831"/>
            <a:ext cx="3600001" cy="252000"/>
          </a:xfrm>
          <a:prstGeom prst="rect">
            <a:avLst/>
          </a:prstGeom>
        </p:spPr>
        <p:txBody>
          <a:bodyPr lIns="0" tIns="0" rIns="0" bIns="0"/>
          <a:lstStyle>
            <a:lvl1pPr marL="0" indent="0" algn="l">
              <a:lnSpc>
                <a:spcPct val="85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865184"/>
            <a:ext cx="3600001" cy="252000"/>
          </a:xfrm>
          <a:prstGeom prst="rect">
            <a:avLst/>
          </a:prstGeom>
        </p:spPr>
        <p:txBody>
          <a:bodyPr lIns="0" tIns="0" rIns="0" bIns="0"/>
          <a:lstStyle>
            <a:lvl1pPr marL="0" indent="0">
              <a:lnSpc>
                <a:spcPct val="85000"/>
              </a:lnSpc>
              <a:spcAft>
                <a:spcPts val="600"/>
              </a:spcAft>
              <a:buNone/>
              <a:defRPr sz="1500" b="0">
                <a:solidFill>
                  <a:schemeClr val="bg1"/>
                </a:solidFill>
              </a:defRPr>
            </a:lvl1pPr>
          </a:lstStyle>
          <a:p>
            <a:pPr lvl="0"/>
            <a:r>
              <a:rPr lang="en-US"/>
              <a:t>Name</a:t>
            </a:r>
          </a:p>
        </p:txBody>
      </p:sp>
      <p:sp>
        <p:nvSpPr>
          <p:cNvPr id="2" name="Text Placeholder 2">
            <a:extLst>
              <a:ext uri="{FF2B5EF4-FFF2-40B4-BE49-F238E27FC236}">
                <a16:creationId xmlns:a16="http://schemas.microsoft.com/office/drawing/2014/main" id="{62B598B2-045A-178F-9C49-A6A7CB352CDB}"/>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2"/>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226459668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ver 2 - with imag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1D7917A-DF25-1C05-E9BA-48E7641568AC}"/>
              </a:ext>
            </a:extLst>
          </p:cNvPr>
          <p:cNvGraphicFramePr>
            <a:graphicFrameLocks noChangeAspect="1"/>
          </p:cNvGraphicFramePr>
          <p:nvPr>
            <p:custDataLst>
              <p:tags r:id="rId1"/>
            </p:custDataLst>
            <p:extLst>
              <p:ext uri="{D42A27DB-BD31-4B8C-83A1-F6EECF244321}">
                <p14:modId xmlns:p14="http://schemas.microsoft.com/office/powerpoint/2010/main" val="3505722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71D7917A-DF25-1C05-E9BA-48E7641568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Picture Placeholder 9">
            <a:extLst>
              <a:ext uri="{FF2B5EF4-FFF2-40B4-BE49-F238E27FC236}">
                <a16:creationId xmlns:a16="http://schemas.microsoft.com/office/drawing/2014/main" id="{41BE6338-5A62-974E-CDCC-197197051B8A}"/>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5" name="Text Placeholder 10">
            <a:extLst>
              <a:ext uri="{FF2B5EF4-FFF2-40B4-BE49-F238E27FC236}">
                <a16:creationId xmlns:a16="http://schemas.microsoft.com/office/drawing/2014/main" id="{3EE5C7C6-683D-4042-6DE1-52CE120C174F}"/>
              </a:ext>
            </a:extLst>
          </p:cNvPr>
          <p:cNvSpPr>
            <a:spLocks noGrp="1"/>
          </p:cNvSpPr>
          <p:nvPr>
            <p:ph type="body" sz="quarter" idx="48"/>
          </p:nvPr>
        </p:nvSpPr>
        <p:spPr>
          <a:xfrm>
            <a:off x="1" y="0"/>
            <a:ext cx="12192000" cy="6858000"/>
          </a:xfrm>
          <a:prstGeom prst="rect">
            <a:avLst/>
          </a:prstGeom>
          <a:gradFill flip="none" rotWithShape="1">
            <a:gsLst>
              <a:gs pos="0">
                <a:schemeClr val="tx1"/>
              </a:gs>
              <a:gs pos="100000">
                <a:schemeClr val="tx1">
                  <a:alpha val="0"/>
                </a:schemeClr>
              </a:gs>
            </a:gsLst>
            <a:lin ang="0" scaled="1"/>
            <a:tileRect/>
          </a:gradFill>
        </p:spPr>
        <p:txBody>
          <a:bodyPr/>
          <a:lstStyle>
            <a:lvl1pPr marL="0" indent="0">
              <a:buNone/>
              <a:defRPr>
                <a:noFill/>
              </a:defRPr>
            </a:lvl1pPr>
          </a:lstStyle>
          <a:p>
            <a:pPr lvl="0"/>
            <a:r>
              <a:rPr lang="en-US"/>
              <a:t>Click to edit Master text styles</a:t>
            </a:r>
          </a:p>
        </p:txBody>
      </p:sp>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2179471"/>
            <a:ext cx="5616574"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2610442"/>
            <a:ext cx="5616575" cy="1899567"/>
          </a:xfrm>
          <a:prstGeom prst="rect">
            <a:avLst/>
          </a:prstGeom>
        </p:spPr>
        <p:txBody>
          <a:bodyPr vert="horz"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5088831"/>
            <a:ext cx="3600001" cy="252000"/>
          </a:xfrm>
          <a:prstGeom prst="rect">
            <a:avLst/>
          </a:prstGeom>
        </p:spPr>
        <p:txBody>
          <a:bodyPr lIns="0" tIns="0" rIns="0" bIns="0"/>
          <a:lstStyle>
            <a:lvl1pPr marL="0" indent="0" algn="l">
              <a:lnSpc>
                <a:spcPct val="85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865184"/>
            <a:ext cx="3600001" cy="252000"/>
          </a:xfrm>
          <a:prstGeom prst="rect">
            <a:avLst/>
          </a:prstGeom>
        </p:spPr>
        <p:txBody>
          <a:bodyPr lIns="0" tIns="0" rIns="0" bIns="0"/>
          <a:lstStyle>
            <a:lvl1pPr marL="0" indent="0">
              <a:lnSpc>
                <a:spcPct val="85000"/>
              </a:lnSpc>
              <a:spcAft>
                <a:spcPts val="600"/>
              </a:spcAft>
              <a:buNone/>
              <a:defRPr sz="1500" b="0">
                <a:solidFill>
                  <a:schemeClr val="bg1"/>
                </a:solidFill>
              </a:defRPr>
            </a:lvl1pPr>
          </a:lstStyle>
          <a:p>
            <a:pPr lvl="0"/>
            <a:r>
              <a:rPr lang="en-US"/>
              <a:t>Name</a:t>
            </a:r>
          </a:p>
        </p:txBody>
      </p:sp>
      <p:sp>
        <p:nvSpPr>
          <p:cNvPr id="2" name="Text Placeholder 2">
            <a:extLst>
              <a:ext uri="{FF2B5EF4-FFF2-40B4-BE49-F238E27FC236}">
                <a16:creationId xmlns:a16="http://schemas.microsoft.com/office/drawing/2014/main" id="{62B598B2-045A-178F-9C49-A6A7CB352CDB}"/>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33379279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3">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1088820-407A-FFCD-7ADB-556FD96901D9}"/>
              </a:ext>
            </a:extLst>
          </p:cNvPr>
          <p:cNvGraphicFramePr>
            <a:graphicFrameLocks noChangeAspect="1"/>
          </p:cNvGraphicFramePr>
          <p:nvPr>
            <p:custDataLst>
              <p:tags r:id="rId1"/>
            </p:custDataLst>
            <p:extLst>
              <p:ext uri="{D42A27DB-BD31-4B8C-83A1-F6EECF244321}">
                <p14:modId xmlns:p14="http://schemas.microsoft.com/office/powerpoint/2010/main" val="33027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think-cell data - do not delete" hidden="1">
                        <a:extLst>
                          <a:ext uri="{FF2B5EF4-FFF2-40B4-BE49-F238E27FC236}">
                            <a16:creationId xmlns:a16="http://schemas.microsoft.com/office/drawing/2014/main" id="{01088820-407A-FFCD-7ADB-556FD96901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9">
            <a:extLst>
              <a:ext uri="{FF2B5EF4-FFF2-40B4-BE49-F238E27FC236}">
                <a16:creationId xmlns:a16="http://schemas.microsoft.com/office/drawing/2014/main" id="{952EE9CC-C3CF-378A-A313-0C2002A30F50}"/>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3" name="Text Placeholder 2">
            <a:extLst>
              <a:ext uri="{FF2B5EF4-FFF2-40B4-BE49-F238E27FC236}">
                <a16:creationId xmlns:a16="http://schemas.microsoft.com/office/drawing/2014/main" id="{EBB23DFB-1C8C-42CF-5C44-0805F46B2C64}"/>
              </a:ext>
            </a:extLst>
          </p:cNvPr>
          <p:cNvSpPr>
            <a:spLocks noGrp="1"/>
          </p:cNvSpPr>
          <p:nvPr>
            <p:ph type="body" sz="quarter" idx="45"/>
          </p:nvPr>
        </p:nvSpPr>
        <p:spPr>
          <a:xfrm>
            <a:off x="8075643"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255750151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ivider 1 -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8" name="Picture Placeholder 9">
            <a:extLst>
              <a:ext uri="{FF2B5EF4-FFF2-40B4-BE49-F238E27FC236}">
                <a16:creationId xmlns:a16="http://schemas.microsoft.com/office/drawing/2014/main" id="{C292EF45-852B-71C3-DB84-8F2737B18BBB}"/>
              </a:ext>
            </a:extLst>
          </p:cNvPr>
          <p:cNvSpPr>
            <a:spLocks noGrp="1" noRot="1" noMove="1" noResize="1" noEditPoints="1" noAdjustHandles="1" noChangeArrowheads="1" noChangeShapeType="1"/>
          </p:cNvSpPr>
          <p:nvPr>
            <p:ph type="pic" sz="quarter" idx="43"/>
          </p:nvPr>
        </p:nvSpPr>
        <p:spPr>
          <a:xfrm>
            <a:off x="6267546" y="892085"/>
            <a:ext cx="5095622" cy="5095622"/>
          </a:xfrm>
          <a:prstGeom prst="ellipse">
            <a:avLst/>
          </a:prstGeom>
          <a:solidFill>
            <a:schemeClr val="accent5">
              <a:lumMod val="90000"/>
            </a:schemeClr>
          </a:solidFill>
          <a:ln>
            <a:noFill/>
          </a:ln>
        </p:spPr>
        <p:txBody>
          <a:bodyPr wrap="square" anchor="ctr" anchorCtr="1">
            <a:noAutofit/>
          </a:bodyPr>
          <a:lstStyle>
            <a:lvl1pPr marL="0" indent="0">
              <a:spcAft>
                <a:spcPts val="600"/>
              </a:spcAft>
              <a:buNone/>
              <a:defRPr sz="1200">
                <a:solidFill>
                  <a:schemeClr val="bg1"/>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678263BF-69A2-98D0-C809-8AF3568BBA4F}"/>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lvl1pPr>
          </a:lstStyle>
          <a:p>
            <a:endParaRPr lang="en-AU"/>
          </a:p>
        </p:txBody>
      </p:sp>
      <p:sp>
        <p:nvSpPr>
          <p:cNvPr id="13" name="Rectangle 12">
            <a:extLst>
              <a:ext uri="{FF2B5EF4-FFF2-40B4-BE49-F238E27FC236}">
                <a16:creationId xmlns:a16="http://schemas.microsoft.com/office/drawing/2014/main" id="{14A7E297-9A91-E20F-9BE6-6FC6A1AD8C48}"/>
              </a:ext>
            </a:extLst>
          </p:cNvPr>
          <p:cNvSpPr>
            <a:spLocks noGrp="1" noRot="1" noMove="1" noResize="1" noEditPoints="1" noAdjustHandles="1" noChangeArrowheads="1" noChangeShapeType="1"/>
          </p:cNvSpPr>
          <p:nvPr/>
        </p:nvSpPr>
        <p:spPr>
          <a:xfrm>
            <a:off x="9258301" y="6076952"/>
            <a:ext cx="2714625" cy="581025"/>
          </a:xfrm>
          <a:prstGeom prst="rect">
            <a:avLst/>
          </a:prstGeom>
          <a:solidFill>
            <a:schemeClr val="tx1"/>
          </a:solidFill>
          <a:ln w="12748" cap="flat">
            <a:noFill/>
            <a:prstDash val="solid"/>
            <a:miter/>
          </a:ln>
        </p:spPr>
        <p:txBody>
          <a:bodyPr wrap="square" rtlCol="0" anchor="ctr">
            <a:noAutofit/>
          </a:bodyPr>
          <a:lstStyle/>
          <a:p>
            <a:pPr algn="ctr">
              <a:spcAft>
                <a:spcPts val="600"/>
              </a:spcAft>
            </a:pPr>
            <a:endParaRPr lang="en-DE" sz="1799"/>
          </a:p>
        </p:txBody>
      </p:sp>
      <p:pic>
        <p:nvPicPr>
          <p:cNvPr id="3" name="Graphic 2">
            <a:extLst>
              <a:ext uri="{FF2B5EF4-FFF2-40B4-BE49-F238E27FC236}">
                <a16:creationId xmlns:a16="http://schemas.microsoft.com/office/drawing/2014/main" id="{C4BD57CB-D8A7-105B-8226-808905F6B4B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342687" y="3830505"/>
            <a:ext cx="2807208" cy="713921"/>
          </a:xfrm>
          <a:prstGeom prst="rect">
            <a:avLst/>
          </a:prstGeom>
        </p:spPr>
      </p:pic>
      <p:sp>
        <p:nvSpPr>
          <p:cNvPr id="6" name="Title 1">
            <a:extLst>
              <a:ext uri="{FF2B5EF4-FFF2-40B4-BE49-F238E27FC236}">
                <a16:creationId xmlns:a16="http://schemas.microsoft.com/office/drawing/2014/main" id="{2E365C47-05CD-33A0-8C57-1FB505959D1D}"/>
              </a:ext>
            </a:extLst>
          </p:cNvPr>
          <p:cNvSpPr>
            <a:spLocks noGrp="1"/>
          </p:cNvSpPr>
          <p:nvPr>
            <p:ph type="title" hasCustomPrompt="1"/>
          </p:nvPr>
        </p:nvSpPr>
        <p:spPr>
          <a:xfrm>
            <a:off x="565943" y="2108041"/>
            <a:ext cx="5011361" cy="1647750"/>
          </a:xfrm>
          <a:prstGeom prst="rect">
            <a:avLst/>
          </a:prstGeom>
        </p:spPr>
        <p:txBody>
          <a:bodyPr lIns="0" tIns="0" rIns="0" bIns="0"/>
          <a:lstStyle>
            <a:lvl1pPr>
              <a:lnSpc>
                <a:spcPct val="85000"/>
              </a:lnSpc>
              <a:spcAft>
                <a:spcPts val="600"/>
              </a:spcAft>
              <a:defRPr sz="4399" b="1">
                <a:solidFill>
                  <a:schemeClr val="bg1"/>
                </a:solidFill>
              </a:defRPr>
            </a:lvl1pPr>
          </a:lstStyle>
          <a:p>
            <a:r>
              <a:rPr lang="en-US"/>
              <a:t>Divider Title </a:t>
            </a:r>
            <a:br>
              <a:rPr lang="en-US"/>
            </a:br>
            <a:r>
              <a:rPr lang="en-US"/>
              <a:t>Goes Here</a:t>
            </a:r>
            <a:endParaRPr lang="en-AU"/>
          </a:p>
        </p:txBody>
      </p:sp>
      <p:sp>
        <p:nvSpPr>
          <p:cNvPr id="7" name="Text Placeholder 9">
            <a:extLst>
              <a:ext uri="{FF2B5EF4-FFF2-40B4-BE49-F238E27FC236}">
                <a16:creationId xmlns:a16="http://schemas.microsoft.com/office/drawing/2014/main" id="{2ABA19F8-8BEE-764A-0898-53F7673E2868}"/>
              </a:ext>
            </a:extLst>
          </p:cNvPr>
          <p:cNvSpPr>
            <a:spLocks noGrp="1"/>
          </p:cNvSpPr>
          <p:nvPr>
            <p:ph type="body" sz="quarter" idx="44" hasCustomPrompt="1"/>
          </p:nvPr>
        </p:nvSpPr>
        <p:spPr>
          <a:xfrm>
            <a:off x="565945" y="1703775"/>
            <a:ext cx="5011360" cy="342900"/>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stStyle>
          <a:p>
            <a:pPr lvl="0"/>
            <a:r>
              <a:rPr lang="en-US"/>
              <a:t>Subheading Goes Here</a:t>
            </a:r>
            <a:endParaRPr lang="en-DE"/>
          </a:p>
        </p:txBody>
      </p:sp>
    </p:spTree>
    <p:extLst>
      <p:ext uri="{BB962C8B-B14F-4D97-AF65-F5344CB8AC3E}">
        <p14:creationId xmlns:p14="http://schemas.microsoft.com/office/powerpoint/2010/main" val="426810610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Divider 1 - Op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solidFill>
                  <a:schemeClr val="bg1"/>
                </a:solidFill>
              </a:defRPr>
            </a:lvl1pPr>
          </a:lstStyle>
          <a:p>
            <a:fld id="{E4C2AD82-1025-4508-97C1-6F7EE5C92734}" type="slidenum">
              <a:rPr lang="en-AU" smtClean="0"/>
              <a:pPr/>
              <a:t>‹#›</a:t>
            </a:fld>
            <a:endParaRPr lang="en-AU"/>
          </a:p>
        </p:txBody>
      </p:sp>
      <p:sp>
        <p:nvSpPr>
          <p:cNvPr id="8" name="Picture Placeholder 9">
            <a:extLst>
              <a:ext uri="{FF2B5EF4-FFF2-40B4-BE49-F238E27FC236}">
                <a16:creationId xmlns:a16="http://schemas.microsoft.com/office/drawing/2014/main" id="{C292EF45-852B-71C3-DB84-8F2737B18BBB}"/>
              </a:ext>
            </a:extLst>
          </p:cNvPr>
          <p:cNvSpPr>
            <a:spLocks noGrp="1" noRot="1" noMove="1" noResize="1" noEditPoints="1" noAdjustHandles="1" noChangeArrowheads="1" noChangeShapeType="1"/>
          </p:cNvSpPr>
          <p:nvPr>
            <p:ph type="pic" sz="quarter" idx="43"/>
          </p:nvPr>
        </p:nvSpPr>
        <p:spPr>
          <a:xfrm>
            <a:off x="6267546" y="892085"/>
            <a:ext cx="5095622" cy="5095622"/>
          </a:xfrm>
          <a:prstGeom prst="ellipse">
            <a:avLst/>
          </a:prstGeom>
          <a:solidFill>
            <a:schemeClr val="accent5">
              <a:lumMod val="90000"/>
            </a:schemeClr>
          </a:solidFill>
          <a:ln>
            <a:noFill/>
          </a:ln>
        </p:spPr>
        <p:txBody>
          <a:bodyPr wrap="square" anchor="ctr" anchorCtr="1">
            <a:noAutofit/>
          </a:bodyPr>
          <a:lstStyle>
            <a:lvl1pPr marL="0" indent="0">
              <a:spcAft>
                <a:spcPts val="600"/>
              </a:spcAft>
              <a:buNone/>
              <a:defRPr sz="1200">
                <a:solidFill>
                  <a:schemeClr val="bg1"/>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678263BF-69A2-98D0-C809-8AF3568BBA4F}"/>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3" name="Rectangle 12">
            <a:extLst>
              <a:ext uri="{FF2B5EF4-FFF2-40B4-BE49-F238E27FC236}">
                <a16:creationId xmlns:a16="http://schemas.microsoft.com/office/drawing/2014/main" id="{14A7E297-9A91-E20F-9BE6-6FC6A1AD8C48}"/>
              </a:ext>
            </a:extLst>
          </p:cNvPr>
          <p:cNvSpPr>
            <a:spLocks noGrp="1" noRot="1" noMove="1" noResize="1" noEditPoints="1" noAdjustHandles="1" noChangeArrowheads="1" noChangeShapeType="1"/>
          </p:cNvSpPr>
          <p:nvPr/>
        </p:nvSpPr>
        <p:spPr>
          <a:xfrm>
            <a:off x="9258301" y="6076952"/>
            <a:ext cx="2714625" cy="581025"/>
          </a:xfrm>
          <a:prstGeom prst="rect">
            <a:avLst/>
          </a:prstGeom>
          <a:solidFill>
            <a:schemeClr val="tx1"/>
          </a:solidFill>
          <a:ln w="12748" cap="flat">
            <a:noFill/>
            <a:prstDash val="solid"/>
            <a:miter/>
          </a:ln>
        </p:spPr>
        <p:txBody>
          <a:bodyPr wrap="square" rtlCol="0" anchor="ctr">
            <a:noAutofit/>
          </a:bodyPr>
          <a:lstStyle/>
          <a:p>
            <a:pPr algn="ctr">
              <a:spcAft>
                <a:spcPts val="600"/>
              </a:spcAft>
            </a:pPr>
            <a:endParaRPr lang="en-DE" sz="1799">
              <a:solidFill>
                <a:schemeClr val="bg1"/>
              </a:solidFill>
            </a:endParaRPr>
          </a:p>
        </p:txBody>
      </p:sp>
      <p:pic>
        <p:nvPicPr>
          <p:cNvPr id="17" name="Graphic 16">
            <a:extLst>
              <a:ext uri="{FF2B5EF4-FFF2-40B4-BE49-F238E27FC236}">
                <a16:creationId xmlns:a16="http://schemas.microsoft.com/office/drawing/2014/main" id="{4265944F-0080-2B1F-5388-21F132F2D76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342687" y="3830505"/>
            <a:ext cx="2807208" cy="713921"/>
          </a:xfrm>
          <a:prstGeom prst="rect">
            <a:avLst/>
          </a:prstGeom>
        </p:spPr>
      </p:pic>
      <p:sp>
        <p:nvSpPr>
          <p:cNvPr id="3" name="Title 1">
            <a:extLst>
              <a:ext uri="{FF2B5EF4-FFF2-40B4-BE49-F238E27FC236}">
                <a16:creationId xmlns:a16="http://schemas.microsoft.com/office/drawing/2014/main" id="{609DEB92-75D4-4D0E-84CA-C0E0375F5941}"/>
              </a:ext>
            </a:extLst>
          </p:cNvPr>
          <p:cNvSpPr>
            <a:spLocks noGrp="1"/>
          </p:cNvSpPr>
          <p:nvPr>
            <p:ph type="title" hasCustomPrompt="1"/>
          </p:nvPr>
        </p:nvSpPr>
        <p:spPr>
          <a:xfrm>
            <a:off x="565943" y="2108041"/>
            <a:ext cx="5011361" cy="1647750"/>
          </a:xfrm>
          <a:prstGeom prst="rect">
            <a:avLst/>
          </a:prstGeom>
        </p:spPr>
        <p:txBody>
          <a:bodyPr lIns="0" tIns="0" rIns="0" bIns="0"/>
          <a:lstStyle>
            <a:lvl1pPr>
              <a:lnSpc>
                <a:spcPct val="85000"/>
              </a:lnSpc>
              <a:spcAft>
                <a:spcPts val="600"/>
              </a:spcAft>
              <a:defRPr sz="4399" b="1">
                <a:solidFill>
                  <a:schemeClr val="bg1"/>
                </a:solidFill>
              </a:defRPr>
            </a:lvl1pPr>
          </a:lstStyle>
          <a:p>
            <a:r>
              <a:rPr lang="en-US"/>
              <a:t>Divider Title </a:t>
            </a:r>
            <a:br>
              <a:rPr lang="en-US"/>
            </a:br>
            <a:r>
              <a:rPr lang="en-US"/>
              <a:t>Goes Here</a:t>
            </a:r>
            <a:endParaRPr lang="en-AU"/>
          </a:p>
        </p:txBody>
      </p:sp>
      <p:sp>
        <p:nvSpPr>
          <p:cNvPr id="6" name="Text Placeholder 9">
            <a:extLst>
              <a:ext uri="{FF2B5EF4-FFF2-40B4-BE49-F238E27FC236}">
                <a16:creationId xmlns:a16="http://schemas.microsoft.com/office/drawing/2014/main" id="{E222E22B-3BC8-9DAB-E2F8-CBA26CF76834}"/>
              </a:ext>
            </a:extLst>
          </p:cNvPr>
          <p:cNvSpPr>
            <a:spLocks noGrp="1"/>
          </p:cNvSpPr>
          <p:nvPr>
            <p:ph type="body" sz="quarter" idx="44" hasCustomPrompt="1"/>
          </p:nvPr>
        </p:nvSpPr>
        <p:spPr>
          <a:xfrm>
            <a:off x="565945" y="1703775"/>
            <a:ext cx="5011360" cy="342900"/>
          </a:xfrm>
          <a:prstGeom prst="rect">
            <a:avLst/>
          </a:prstGeom>
        </p:spPr>
        <p:txBody>
          <a:bodyPr lIns="0" tIns="0" rIns="0" bIns="0" anchor="ctr"/>
          <a:lstStyle>
            <a:lvl1pPr marL="0" indent="0">
              <a:lnSpc>
                <a:spcPct val="85000"/>
              </a:lnSpc>
              <a:spcAft>
                <a:spcPts val="600"/>
              </a:spcAft>
              <a:buNone/>
              <a:defRPr sz="1799">
                <a:solidFill>
                  <a:schemeClr val="accent1"/>
                </a:solidFill>
              </a:defRPr>
            </a:lvl1pPr>
          </a:lstStyle>
          <a:p>
            <a:pPr lvl="0"/>
            <a:r>
              <a:rPr lang="en-US"/>
              <a:t>Subheading Goes Here</a:t>
            </a:r>
            <a:endParaRPr lang="en-DE"/>
          </a:p>
        </p:txBody>
      </p:sp>
    </p:spTree>
    <p:extLst>
      <p:ext uri="{BB962C8B-B14F-4D97-AF65-F5344CB8AC3E}">
        <p14:creationId xmlns:p14="http://schemas.microsoft.com/office/powerpoint/2010/main" val="4640977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Divider 2">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6E6096A-885F-6EF3-6779-6D464C185BAD}"/>
              </a:ext>
            </a:extLst>
          </p:cNvPr>
          <p:cNvGraphicFramePr>
            <a:graphicFrameLocks noChangeAspect="1"/>
          </p:cNvGraphicFramePr>
          <p:nvPr>
            <p:custDataLst>
              <p:tags r:id="rId1"/>
            </p:custDataLst>
            <p:extLst>
              <p:ext uri="{D42A27DB-BD31-4B8C-83A1-F6EECF244321}">
                <p14:modId xmlns:p14="http://schemas.microsoft.com/office/powerpoint/2010/main" val="1068924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D6E6096A-885F-6EF3-6779-6D464C185B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9">
            <a:extLst>
              <a:ext uri="{FF2B5EF4-FFF2-40B4-BE49-F238E27FC236}">
                <a16:creationId xmlns:a16="http://schemas.microsoft.com/office/drawing/2014/main" id="{76B213F8-CC49-B36B-0C69-EEAAD095CF37}"/>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solidFill>
                  <a:schemeClr val="bg1"/>
                </a:solidFill>
              </a:defRPr>
            </a:lvl1pPr>
          </a:lstStyle>
          <a:p>
            <a:fld id="{E4C2AD82-1025-4508-97C1-6F7EE5C92734}" type="slidenum">
              <a:rPr lang="en-AU" smtClean="0"/>
              <a:pPr/>
              <a:t>‹#›</a:t>
            </a:fld>
            <a:endParaRPr lang="en-AU"/>
          </a:p>
        </p:txBody>
      </p:sp>
      <p:sp>
        <p:nvSpPr>
          <p:cNvPr id="2" name="Title 1">
            <a:extLst>
              <a:ext uri="{FF2B5EF4-FFF2-40B4-BE49-F238E27FC236}">
                <a16:creationId xmlns:a16="http://schemas.microsoft.com/office/drawing/2014/main" id="{F8326D0C-4F57-05DE-577E-12D6E4FC59EC}"/>
              </a:ext>
            </a:extLst>
          </p:cNvPr>
          <p:cNvSpPr>
            <a:spLocks noGrp="1"/>
          </p:cNvSpPr>
          <p:nvPr>
            <p:ph type="title" hasCustomPrompt="1"/>
          </p:nvPr>
        </p:nvSpPr>
        <p:spPr>
          <a:xfrm>
            <a:off x="632271" y="913067"/>
            <a:ext cx="4792662" cy="2108517"/>
          </a:xfrm>
          <a:prstGeom prst="rect">
            <a:avLst/>
          </a:prstGeom>
        </p:spPr>
        <p:txBody>
          <a:bodyPr vert="horz" lIns="0" tIns="0" rIns="0" bIns="0"/>
          <a:lstStyle>
            <a:lvl1pPr>
              <a:spcAft>
                <a:spcPts val="600"/>
              </a:spcAft>
              <a:defRPr sz="4799" b="1">
                <a:solidFill>
                  <a:schemeClr val="bg1"/>
                </a:solidFill>
              </a:defRPr>
            </a:lvl1pPr>
          </a:lstStyle>
          <a:p>
            <a:r>
              <a:rPr lang="en-US"/>
              <a:t>Divider Title Goes Here</a:t>
            </a:r>
            <a:endParaRPr lang="en-AU"/>
          </a:p>
        </p:txBody>
      </p:sp>
      <p:sp>
        <p:nvSpPr>
          <p:cNvPr id="7" name="Footer Placeholder 4">
            <a:extLst>
              <a:ext uri="{FF2B5EF4-FFF2-40B4-BE49-F238E27FC236}">
                <a16:creationId xmlns:a16="http://schemas.microsoft.com/office/drawing/2014/main" id="{13AA11D2-13DB-85DA-5E79-14B6F0D02E21}"/>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5" name="Text Placeholder 2">
            <a:extLst>
              <a:ext uri="{FF2B5EF4-FFF2-40B4-BE49-F238E27FC236}">
                <a16:creationId xmlns:a16="http://schemas.microsoft.com/office/drawing/2014/main" id="{649CD3CD-211B-7D8A-3D4B-842CB3CA959E}"/>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68963258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ivider 3 - Option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F805423-D202-C2D7-1571-265A25F79075}"/>
              </a:ext>
            </a:extLst>
          </p:cNvPr>
          <p:cNvGraphicFramePr>
            <a:graphicFrameLocks noChangeAspect="1"/>
          </p:cNvGraphicFramePr>
          <p:nvPr>
            <p:custDataLst>
              <p:tags r:id="rId1"/>
            </p:custDataLst>
            <p:extLst>
              <p:ext uri="{D42A27DB-BD31-4B8C-83A1-F6EECF244321}">
                <p14:modId xmlns:p14="http://schemas.microsoft.com/office/powerpoint/2010/main" val="313740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3F805423-D202-C2D7-1571-265A25F790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E3D7881C-2671-2CF1-299B-4A7D6B590606}"/>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8" name="Oval 7">
            <a:extLst>
              <a:ext uri="{FF2B5EF4-FFF2-40B4-BE49-F238E27FC236}">
                <a16:creationId xmlns:a16="http://schemas.microsoft.com/office/drawing/2014/main" id="{BC4CDF1D-66E3-8ED0-1EDC-07E638F21B31}"/>
              </a:ext>
            </a:extLst>
          </p:cNvPr>
          <p:cNvSpPr>
            <a:spLocks noGrp="1" noRot="1" noChangeAspect="1" noMove="1" noResize="1" noEditPoints="1" noAdjustHandles="1" noChangeArrowheads="1" noChangeShapeType="1"/>
          </p:cNvSpPr>
          <p:nvPr/>
        </p:nvSpPr>
        <p:spPr>
          <a:xfrm>
            <a:off x="644298" y="822959"/>
            <a:ext cx="5212080" cy="5212080"/>
          </a:xfrm>
          <a:prstGeom prst="ellipse">
            <a:avLst/>
          </a:prstGeom>
          <a:solidFill>
            <a:schemeClr val="bg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l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9EF0D555-C49A-A5C4-78D6-3148A258D595}"/>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2" name="Text Placeholder 2">
            <a:extLst>
              <a:ext uri="{FF2B5EF4-FFF2-40B4-BE49-F238E27FC236}">
                <a16:creationId xmlns:a16="http://schemas.microsoft.com/office/drawing/2014/main" id="{A327447E-3E7C-EA64-9B30-8226EE3AC53F}"/>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9A0C0759-2BF6-1B2A-E01C-DA60F46A5508}"/>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778785BD-6303-E4C9-0D59-77AE4094FB31}"/>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323248566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ivider 3 - Option 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16CADF6-A1E4-FCE8-29A7-96A3CB52267E}"/>
              </a:ext>
            </a:extLst>
          </p:cNvPr>
          <p:cNvGraphicFramePr>
            <a:graphicFrameLocks noChangeAspect="1"/>
          </p:cNvGraphicFramePr>
          <p:nvPr>
            <p:custDataLst>
              <p:tags r:id="rId1"/>
            </p:custDataLst>
            <p:extLst>
              <p:ext uri="{D42A27DB-BD31-4B8C-83A1-F6EECF244321}">
                <p14:modId xmlns:p14="http://schemas.microsoft.com/office/powerpoint/2010/main" val="4017301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E16CADF6-A1E4-FCE8-29A7-96A3CB5226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47A3106B-5468-3328-B173-2F530C73D50E}"/>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11" name="Oval 10">
            <a:extLst>
              <a:ext uri="{FF2B5EF4-FFF2-40B4-BE49-F238E27FC236}">
                <a16:creationId xmlns:a16="http://schemas.microsoft.com/office/drawing/2014/main" id="{CA80293E-1B16-E5C1-3FD5-D3995DC70DD9}"/>
              </a:ext>
            </a:extLst>
          </p:cNvPr>
          <p:cNvSpPr>
            <a:spLocks noGrp="1" noRot="1" noMove="1" noResize="1" noEditPoints="1" noAdjustHandles="1" noChangeArrowheads="1" noChangeShapeType="1"/>
          </p:cNvSpPr>
          <p:nvPr/>
        </p:nvSpPr>
        <p:spPr>
          <a:xfrm>
            <a:off x="644298" y="822959"/>
            <a:ext cx="5212080" cy="5212080"/>
          </a:xfrm>
          <a:prstGeom prst="ellipse">
            <a:avLst/>
          </a:prstGeom>
          <a:solidFill>
            <a:schemeClr val="bg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tIns="0" b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A70F5580-9378-8F6B-EA8F-F3D5230BB58D}"/>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4" name="Text Placeholder 2">
            <a:extLst>
              <a:ext uri="{FF2B5EF4-FFF2-40B4-BE49-F238E27FC236}">
                <a16:creationId xmlns:a16="http://schemas.microsoft.com/office/drawing/2014/main" id="{A4910363-34C3-AD55-613F-015062BEC695}"/>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7BE63FA8-E7EC-2776-1131-BDB3D09E2CB3}"/>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CD6F6C54-2BBB-4BB4-430C-10EB0A370847}"/>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148813817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ivider 4 - Option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E64CA04-D783-3485-1A29-A3AFAB01A490}"/>
              </a:ext>
            </a:extLst>
          </p:cNvPr>
          <p:cNvGraphicFramePr>
            <a:graphicFrameLocks noChangeAspect="1"/>
          </p:cNvGraphicFramePr>
          <p:nvPr>
            <p:custDataLst>
              <p:tags r:id="rId1"/>
            </p:custDataLst>
            <p:extLst>
              <p:ext uri="{D42A27DB-BD31-4B8C-83A1-F6EECF244321}">
                <p14:modId xmlns:p14="http://schemas.microsoft.com/office/powerpoint/2010/main" val="2534195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EE64CA04-D783-3485-1A29-A3AFAB01A4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D752F4C8-C861-D264-556A-C106F9472CCB}"/>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8" name="Oval 7">
            <a:extLst>
              <a:ext uri="{FF2B5EF4-FFF2-40B4-BE49-F238E27FC236}">
                <a16:creationId xmlns:a16="http://schemas.microsoft.com/office/drawing/2014/main" id="{BC4CDF1D-66E3-8ED0-1EDC-07E638F21B31}"/>
              </a:ext>
            </a:extLst>
          </p:cNvPr>
          <p:cNvSpPr>
            <a:spLocks noGrp="1" noRot="1" noChangeAspect="1" noMove="1" noResize="1" noEditPoints="1" noAdjustHandles="1" noChangeArrowheads="1" noChangeShapeType="1"/>
          </p:cNvSpPr>
          <p:nvPr/>
        </p:nvSpPr>
        <p:spPr>
          <a:xfrm>
            <a:off x="644298" y="822959"/>
            <a:ext cx="5212080" cy="5212080"/>
          </a:xfrm>
          <a:prstGeom prst="ellipse">
            <a:avLst/>
          </a:prstGeom>
          <a:solidFill>
            <a:schemeClr val="tx1"/>
          </a:solidFill>
          <a:ln w="12748" cap="flat">
            <a:noFill/>
            <a:prstDash val="solid"/>
            <a:miter/>
          </a:ln>
        </p:spPr>
        <p:txBody>
          <a:bodyPr wrap="square" rtlCol="0" anchor="ctr">
            <a:noAutofit/>
          </a:bodyPr>
          <a:lstStyle/>
          <a:p>
            <a:pPr algn="ctr"/>
            <a:endParaRPr lang="en-US" sz="1799"/>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l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9EF0D555-C49A-A5C4-78D6-3148A258D595}"/>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2" name="Text Placeholder 2">
            <a:extLst>
              <a:ext uri="{FF2B5EF4-FFF2-40B4-BE49-F238E27FC236}">
                <a16:creationId xmlns:a16="http://schemas.microsoft.com/office/drawing/2014/main" id="{A327447E-3E7C-EA64-9B30-8226EE3AC53F}"/>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D3581813-19E3-4E0C-2105-062F26959961}"/>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294C85F8-B88D-C9A6-DCB9-F78770629801}"/>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31976187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1 - With Image">
    <p:bg>
      <p:bgPr>
        <a:solidFill>
          <a:schemeClr val="tx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A0F2DE4-5F65-4FB2-9344-781F2E9DDF8F}"/>
              </a:ext>
            </a:extLst>
          </p:cNvPr>
          <p:cNvGraphicFramePr>
            <a:graphicFrameLocks noChangeAspect="1"/>
          </p:cNvGraphicFramePr>
          <p:nvPr>
            <p:custDataLst>
              <p:tags r:id="rId1"/>
            </p:custDataLst>
            <p:extLst>
              <p:ext uri="{D42A27DB-BD31-4B8C-83A1-F6EECF244321}">
                <p14:modId xmlns:p14="http://schemas.microsoft.com/office/powerpoint/2010/main" val="1950884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0A0F2DE4-5F65-4FB2-9344-781F2E9DDF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9">
            <a:extLst>
              <a:ext uri="{FF2B5EF4-FFF2-40B4-BE49-F238E27FC236}">
                <a16:creationId xmlns:a16="http://schemas.microsoft.com/office/drawing/2014/main" id="{B5D06D9E-AAFF-1577-3310-D881067077C5}"/>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3509115"/>
            <a:ext cx="5616575"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1527048"/>
            <a:ext cx="5616575" cy="1892426"/>
          </a:xfrm>
          <a:prstGeom prst="rect">
            <a:avLst/>
          </a:prstGeom>
        </p:spPr>
        <p:txBody>
          <a:bodyPr vert="horz"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4268665"/>
            <a:ext cx="3600001" cy="252000"/>
          </a:xfrm>
          <a:prstGeom prst="rect">
            <a:avLst/>
          </a:prstGeom>
        </p:spPr>
        <p:txBody>
          <a:bodyPr lIns="0" tIns="0" rIns="0" bIns="0"/>
          <a:lstStyle>
            <a:lvl1pPr marL="0" indent="0" algn="l">
              <a:lnSpc>
                <a:spcPct val="100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045018"/>
            <a:ext cx="3600001" cy="252000"/>
          </a:xfrm>
          <a:prstGeom prst="rect">
            <a:avLst/>
          </a:prstGeom>
        </p:spPr>
        <p:txBody>
          <a:bodyPr lIns="0" tIns="0" rIns="0" bIns="0"/>
          <a:lstStyle>
            <a:lvl1pPr marL="0" indent="0">
              <a:lnSpc>
                <a:spcPct val="100000"/>
              </a:lnSpc>
              <a:spcAft>
                <a:spcPts val="600"/>
              </a:spcAft>
              <a:buNone/>
              <a:defRPr sz="1500" b="0">
                <a:solidFill>
                  <a:schemeClr val="bg1"/>
                </a:solidFill>
              </a:defRPr>
            </a:lvl1pPr>
          </a:lstStyle>
          <a:p>
            <a:pPr lvl="0"/>
            <a:r>
              <a:rPr lang="en-US"/>
              <a:t>Name</a:t>
            </a:r>
          </a:p>
        </p:txBody>
      </p:sp>
      <p:sp>
        <p:nvSpPr>
          <p:cNvPr id="5" name="Text Placeholder 2">
            <a:extLst>
              <a:ext uri="{FF2B5EF4-FFF2-40B4-BE49-F238E27FC236}">
                <a16:creationId xmlns:a16="http://schemas.microsoft.com/office/drawing/2014/main" id="{0273CF33-D6BC-A822-D298-D44E229368A5}"/>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41123139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ivider 4 - Option 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4C405-27C8-E6D5-5058-42C850C9480C}"/>
              </a:ext>
            </a:extLst>
          </p:cNvPr>
          <p:cNvGraphicFramePr>
            <a:graphicFrameLocks noChangeAspect="1"/>
          </p:cNvGraphicFramePr>
          <p:nvPr>
            <p:custDataLst>
              <p:tags r:id="rId1"/>
            </p:custDataLst>
            <p:extLst>
              <p:ext uri="{D42A27DB-BD31-4B8C-83A1-F6EECF244321}">
                <p14:modId xmlns:p14="http://schemas.microsoft.com/office/powerpoint/2010/main" val="1705976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7" name="think-cell data - do not delete" hidden="1">
                        <a:extLst>
                          <a:ext uri="{FF2B5EF4-FFF2-40B4-BE49-F238E27FC236}">
                            <a16:creationId xmlns:a16="http://schemas.microsoft.com/office/drawing/2014/main" id="{D9C4C405-27C8-E6D5-5058-42C850C948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9">
            <a:extLst>
              <a:ext uri="{FF2B5EF4-FFF2-40B4-BE49-F238E27FC236}">
                <a16:creationId xmlns:a16="http://schemas.microsoft.com/office/drawing/2014/main" id="{E962B89E-3A35-5FF1-2A95-576DD09D3CA4}"/>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11" name="Oval 10">
            <a:extLst>
              <a:ext uri="{FF2B5EF4-FFF2-40B4-BE49-F238E27FC236}">
                <a16:creationId xmlns:a16="http://schemas.microsoft.com/office/drawing/2014/main" id="{CA80293E-1B16-E5C1-3FD5-D3995DC70DD9}"/>
              </a:ext>
            </a:extLst>
          </p:cNvPr>
          <p:cNvSpPr>
            <a:spLocks noGrp="1" noRot="1" noMove="1" noResize="1" noEditPoints="1" noAdjustHandles="1" noChangeArrowheads="1" noChangeShapeType="1"/>
          </p:cNvSpPr>
          <p:nvPr/>
        </p:nvSpPr>
        <p:spPr>
          <a:xfrm>
            <a:off x="644298" y="822959"/>
            <a:ext cx="5212080" cy="5212080"/>
          </a:xfrm>
          <a:prstGeom prst="ellipse">
            <a:avLst/>
          </a:prstGeom>
          <a:solidFill>
            <a:schemeClr val="tx1"/>
          </a:solidFill>
          <a:ln w="12748" cap="flat">
            <a:noFill/>
            <a:prstDash val="solid"/>
            <a:miter/>
          </a:ln>
        </p:spPr>
        <p:txBody>
          <a:bodyPr wrap="square" rtlCol="0" anchor="ctr">
            <a:noAutofit/>
          </a:bodyPr>
          <a:lstStyle/>
          <a:p>
            <a:pPr algn="ctr"/>
            <a:endParaRPr lang="en-US" sz="1799">
              <a:noFill/>
            </a:endParaRPr>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tIns="0" bIns="0"/>
          <a:lstStyle>
            <a:lvl1pPr>
              <a:spcAft>
                <a:spcPts val="600"/>
              </a:spcAft>
              <a:defRPr/>
            </a:lvl1pPr>
          </a:lstStyle>
          <a:p>
            <a:fld id="{E4C2AD82-1025-4508-97C1-6F7EE5C92734}" type="slidenum">
              <a:rPr lang="en-AU" smtClean="0"/>
              <a:pPr/>
              <a:t>‹#›</a:t>
            </a:fld>
            <a:endParaRPr lang="en-AU"/>
          </a:p>
        </p:txBody>
      </p:sp>
      <p:sp>
        <p:nvSpPr>
          <p:cNvPr id="2" name="Footer Placeholder 4">
            <a:extLst>
              <a:ext uri="{FF2B5EF4-FFF2-40B4-BE49-F238E27FC236}">
                <a16:creationId xmlns:a16="http://schemas.microsoft.com/office/drawing/2014/main" id="{A70F5580-9378-8F6B-EA8F-F3D5230BB58D}"/>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4" name="Text Placeholder 2">
            <a:extLst>
              <a:ext uri="{FF2B5EF4-FFF2-40B4-BE49-F238E27FC236}">
                <a16:creationId xmlns:a16="http://schemas.microsoft.com/office/drawing/2014/main" id="{A4910363-34C3-AD55-613F-015062BEC695}"/>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
        <p:nvSpPr>
          <p:cNvPr id="3" name="Text Placeholder 30">
            <a:extLst>
              <a:ext uri="{FF2B5EF4-FFF2-40B4-BE49-F238E27FC236}">
                <a16:creationId xmlns:a16="http://schemas.microsoft.com/office/drawing/2014/main" id="{4858D8D9-F266-3113-0A54-EDB266CBE364}"/>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5" name="Text Placeholder 32">
            <a:extLst>
              <a:ext uri="{FF2B5EF4-FFF2-40B4-BE49-F238E27FC236}">
                <a16:creationId xmlns:a16="http://schemas.microsoft.com/office/drawing/2014/main" id="{CB9B724B-21A4-51E8-75E2-32C335121135}"/>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112640017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ivider 5 -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2" name="Picture Placeholder 9">
            <a:extLst>
              <a:ext uri="{FF2B5EF4-FFF2-40B4-BE49-F238E27FC236}">
                <a16:creationId xmlns:a16="http://schemas.microsoft.com/office/drawing/2014/main" id="{9C342A53-2941-6273-BCD4-42113E0AA1A4}"/>
              </a:ext>
            </a:extLst>
          </p:cNvPr>
          <p:cNvSpPr>
            <a:spLocks noGrp="1" noRot="1" noMove="1" noResize="1" noEditPoints="1" noAdjustHandles="1" noChangeArrowheads="1" noChangeShapeType="1"/>
          </p:cNvSpPr>
          <p:nvPr>
            <p:ph type="pic" sz="quarter" idx="43"/>
          </p:nvPr>
        </p:nvSpPr>
        <p:spPr>
          <a:xfrm>
            <a:off x="652464" y="831126"/>
            <a:ext cx="5195751" cy="5195751"/>
          </a:xfrm>
          <a:prstGeom prst="ellipse">
            <a:avLst/>
          </a:prstGeom>
          <a:solidFill>
            <a:schemeClr val="bg1">
              <a:lumMod val="85000"/>
            </a:schemeClr>
          </a:solidFill>
        </p:spPr>
        <p:txBody>
          <a:bodyPr wrap="square" anchor="ctr" anchorCtr="1">
            <a:noAutofit/>
          </a:bodyPr>
          <a:lstStyle>
            <a:lvl1pPr marL="0" indent="0">
              <a:buNone/>
              <a:defRPr>
                <a:solidFill>
                  <a:schemeClr val="bg1"/>
                </a:solidFill>
                <a:latin typeface="Arial" panose="020B0604020202020204" pitchFamily="34" charset="0"/>
              </a:defRPr>
            </a:lvl1pPr>
          </a:lstStyle>
          <a:p>
            <a:r>
              <a:rPr lang="en-US"/>
              <a:t>Click icon to add picture</a:t>
            </a:r>
            <a:endParaRPr lang="en-AU"/>
          </a:p>
        </p:txBody>
      </p:sp>
      <p:sp>
        <p:nvSpPr>
          <p:cNvPr id="3" name="Footer Placeholder 4">
            <a:extLst>
              <a:ext uri="{FF2B5EF4-FFF2-40B4-BE49-F238E27FC236}">
                <a16:creationId xmlns:a16="http://schemas.microsoft.com/office/drawing/2014/main" id="{A326B110-BB27-8C27-DE73-E0E54DBB2BD4}"/>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pic>
        <p:nvPicPr>
          <p:cNvPr id="8" name="Graphic 7">
            <a:extLst>
              <a:ext uri="{FF2B5EF4-FFF2-40B4-BE49-F238E27FC236}">
                <a16:creationId xmlns:a16="http://schemas.microsoft.com/office/drawing/2014/main" id="{B22F63A8-F5F4-5645-5B09-4A1232F9214F}"/>
              </a:ext>
            </a:extLst>
          </p:cNvPr>
          <p:cNvPicPr/>
          <p:nvPr/>
        </p:nvPicPr>
        <p:blipFill>
          <a:blip>
            <a:extLst>
              <a:ext uri="{96DAC541-7B7A-43D3-8B79-37D633B846F1}">
                <asvg:svgBlip xmlns:asvg="http://schemas.microsoft.com/office/drawing/2016/SVG/main" r:embed="rId2"/>
              </a:ext>
            </a:extLst>
          </a:blip>
          <a:stretch>
            <a:fillRect/>
          </a:stretch>
        </p:blipFill>
        <p:spPr>
          <a:xfrm>
            <a:off x="9123194" y="5961601"/>
            <a:ext cx="2807208" cy="713921"/>
          </a:xfrm>
          <a:prstGeom prst="rect">
            <a:avLst/>
          </a:prstGeom>
        </p:spPr>
      </p:pic>
      <p:sp>
        <p:nvSpPr>
          <p:cNvPr id="7" name="Text Placeholder 30">
            <a:extLst>
              <a:ext uri="{FF2B5EF4-FFF2-40B4-BE49-F238E27FC236}">
                <a16:creationId xmlns:a16="http://schemas.microsoft.com/office/drawing/2014/main" id="{F4208306-FF2A-E847-9074-98431D4C7576}"/>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9" name="Text Placeholder 32">
            <a:extLst>
              <a:ext uri="{FF2B5EF4-FFF2-40B4-BE49-F238E27FC236}">
                <a16:creationId xmlns:a16="http://schemas.microsoft.com/office/drawing/2014/main" id="{789E5B52-1EFF-F617-9762-8A14E2C7B34B}"/>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315514072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ivider 5 - Op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2" name="Picture Placeholder 9">
            <a:extLst>
              <a:ext uri="{FF2B5EF4-FFF2-40B4-BE49-F238E27FC236}">
                <a16:creationId xmlns:a16="http://schemas.microsoft.com/office/drawing/2014/main" id="{C1382123-3A85-0598-C4DF-C132D39220E7}"/>
              </a:ext>
            </a:extLst>
          </p:cNvPr>
          <p:cNvSpPr>
            <a:spLocks noGrp="1" noRot="1" noMove="1" noResize="1" noEditPoints="1" noAdjustHandles="1" noChangeArrowheads="1" noChangeShapeType="1"/>
          </p:cNvSpPr>
          <p:nvPr>
            <p:ph type="pic" sz="quarter" idx="43"/>
          </p:nvPr>
        </p:nvSpPr>
        <p:spPr>
          <a:xfrm>
            <a:off x="652464" y="831126"/>
            <a:ext cx="5195751" cy="5195751"/>
          </a:xfrm>
          <a:prstGeom prst="ellipse">
            <a:avLst/>
          </a:prstGeom>
          <a:solidFill>
            <a:schemeClr val="bg1">
              <a:lumMod val="85000"/>
            </a:schemeClr>
          </a:solidFill>
        </p:spPr>
        <p:txBody>
          <a:bodyPr wrap="square" anchor="ctr" anchorCtr="1">
            <a:noAutofit/>
          </a:bodyPr>
          <a:lstStyle>
            <a:lvl1pPr marL="0" indent="0">
              <a:buNone/>
              <a:defRPr>
                <a:solidFill>
                  <a:schemeClr val="bg1"/>
                </a:solidFill>
                <a:latin typeface="Arial" panose="020B0604020202020204" pitchFamily="34" charset="0"/>
              </a:defRPr>
            </a:lvl1pPr>
          </a:lstStyle>
          <a:p>
            <a:r>
              <a:rPr lang="en-US"/>
              <a:t>Click icon to add picture</a:t>
            </a:r>
            <a:endParaRPr lang="en-AU"/>
          </a:p>
        </p:txBody>
      </p:sp>
      <p:sp>
        <p:nvSpPr>
          <p:cNvPr id="3" name="Footer Placeholder 4">
            <a:extLst>
              <a:ext uri="{FF2B5EF4-FFF2-40B4-BE49-F238E27FC236}">
                <a16:creationId xmlns:a16="http://schemas.microsoft.com/office/drawing/2014/main" id="{3342B48A-01B7-0AE5-B21E-54874591D14A}"/>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pic>
        <p:nvPicPr>
          <p:cNvPr id="7" name="Graphic 6">
            <a:extLst>
              <a:ext uri="{FF2B5EF4-FFF2-40B4-BE49-F238E27FC236}">
                <a16:creationId xmlns:a16="http://schemas.microsoft.com/office/drawing/2014/main" id="{2C2365F9-A82F-125A-17DC-38F690E9D700}"/>
              </a:ext>
            </a:extLst>
          </p:cNvPr>
          <p:cNvPicPr/>
          <p:nvPr/>
        </p:nvPicPr>
        <p:blipFill>
          <a:blip>
            <a:extLst>
              <a:ext uri="{96DAC541-7B7A-43D3-8B79-37D633B846F1}">
                <asvg:svgBlip xmlns:asvg="http://schemas.microsoft.com/office/drawing/2016/SVG/main" r:embed="rId2"/>
              </a:ext>
            </a:extLst>
          </a:blip>
          <a:stretch>
            <a:fillRect/>
          </a:stretch>
        </p:blipFill>
        <p:spPr>
          <a:xfrm>
            <a:off x="9123194" y="5961601"/>
            <a:ext cx="2807208" cy="713921"/>
          </a:xfrm>
          <a:prstGeom prst="rect">
            <a:avLst/>
          </a:prstGeom>
        </p:spPr>
      </p:pic>
      <p:sp>
        <p:nvSpPr>
          <p:cNvPr id="6" name="Text Placeholder 30">
            <a:extLst>
              <a:ext uri="{FF2B5EF4-FFF2-40B4-BE49-F238E27FC236}">
                <a16:creationId xmlns:a16="http://schemas.microsoft.com/office/drawing/2014/main" id="{0D6ECAFE-0DD9-3756-2F04-3A7AA87E6E48}"/>
              </a:ext>
            </a:extLst>
          </p:cNvPr>
          <p:cNvSpPr>
            <a:spLocks noGrp="1"/>
          </p:cNvSpPr>
          <p:nvPr>
            <p:ph type="body" sz="quarter" idx="35" hasCustomPrompt="1"/>
          </p:nvPr>
        </p:nvSpPr>
        <p:spPr>
          <a:xfrm>
            <a:off x="1090325" y="2820009"/>
            <a:ext cx="4292235" cy="1645920"/>
          </a:xfrm>
          <a:prstGeom prst="rect">
            <a:avLst/>
          </a:prstGeom>
        </p:spPr>
        <p:txBody>
          <a:bodyPr lIns="0" tIns="0" rIns="0" bIns="0"/>
          <a:lstStyle>
            <a:lvl1pPr marL="0" marR="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sz="3999"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126" rtl="0" eaLnBrk="1" fontAlgn="auto" latinLnBrk="0" hangingPunct="1">
              <a:lnSpc>
                <a:spcPct val="85000"/>
              </a:lnSpc>
              <a:spcBef>
                <a:spcPts val="1000"/>
              </a:spcBef>
              <a:spcAft>
                <a:spcPts val="600"/>
              </a:spcAft>
              <a:buClrTx/>
              <a:buSzTx/>
              <a:buFont typeface="Arial" panose="020B0604020202020204" pitchFamily="34" charset="0"/>
              <a:buNone/>
              <a:tabLst/>
              <a:defRPr/>
            </a:pPr>
            <a:r>
              <a:rPr lang="en-US"/>
              <a:t>Divider Title Goes Here</a:t>
            </a:r>
            <a:endParaRPr lang="en-DE"/>
          </a:p>
        </p:txBody>
      </p:sp>
      <p:sp>
        <p:nvSpPr>
          <p:cNvPr id="9" name="Text Placeholder 32">
            <a:extLst>
              <a:ext uri="{FF2B5EF4-FFF2-40B4-BE49-F238E27FC236}">
                <a16:creationId xmlns:a16="http://schemas.microsoft.com/office/drawing/2014/main" id="{0961361B-15AB-9A38-3621-D437444D02E7}"/>
              </a:ext>
            </a:extLst>
          </p:cNvPr>
          <p:cNvSpPr>
            <a:spLocks noGrp="1"/>
          </p:cNvSpPr>
          <p:nvPr>
            <p:ph type="body" sz="quarter" idx="36" hasCustomPrompt="1"/>
          </p:nvPr>
        </p:nvSpPr>
        <p:spPr>
          <a:xfrm>
            <a:off x="1089959" y="2438364"/>
            <a:ext cx="4292600" cy="330638"/>
          </a:xfrm>
          <a:prstGeom prst="rect">
            <a:avLst/>
          </a:prstGeom>
        </p:spPr>
        <p:txBody>
          <a:bodyPr lIns="0" tIns="0" rIns="0" bIns="0" anchor="ctr"/>
          <a:lstStyle>
            <a:lvl1pPr marL="0" indent="0">
              <a:lnSpc>
                <a:spcPct val="85000"/>
              </a:lnSpc>
              <a:spcAft>
                <a:spcPts val="600"/>
              </a:spcAft>
              <a:buNone/>
              <a:defRPr sz="1799">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Subheading</a:t>
            </a:r>
            <a:r>
              <a:rPr lang="en-GB"/>
              <a:t> Goes Here</a:t>
            </a:r>
            <a:endParaRPr lang="en-DE"/>
          </a:p>
        </p:txBody>
      </p:sp>
    </p:spTree>
    <p:extLst>
      <p:ext uri="{BB962C8B-B14F-4D97-AF65-F5344CB8AC3E}">
        <p14:creationId xmlns:p14="http://schemas.microsoft.com/office/powerpoint/2010/main" val="277842737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5_content_no_bod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F2035A-75A7-E1ED-ED1D-EC866A28C492}"/>
              </a:ext>
            </a:extLst>
          </p:cNvPr>
          <p:cNvSpPr>
            <a:spLocks noGrp="1"/>
          </p:cNvSpPr>
          <p:nvPr>
            <p:ph type="sldNum" sz="quarter" idx="12"/>
          </p:nvPr>
        </p:nvSpPr>
        <p:spPr>
          <a:xfrm>
            <a:off x="479425" y="6339948"/>
            <a:ext cx="173038" cy="169200"/>
          </a:xfrm>
          <a:prstGeom prst="rect">
            <a:avLst/>
          </a:prstGeom>
        </p:spPr>
        <p:txBody>
          <a:bodyPr/>
          <a:lstStyle/>
          <a:p>
            <a:fld id="{E4C2AD82-1025-4508-97C1-6F7EE5C92734}" type="slidenum">
              <a:rPr lang="en-AU" smtClean="0"/>
              <a:pPr/>
              <a:t>‹#›</a:t>
            </a:fld>
            <a:endParaRPr lang="en-AU"/>
          </a:p>
        </p:txBody>
      </p:sp>
      <p:sp>
        <p:nvSpPr>
          <p:cNvPr id="8" name="Content Placeholder 2">
            <a:extLst>
              <a:ext uri="{FF2B5EF4-FFF2-40B4-BE49-F238E27FC236}">
                <a16:creationId xmlns:a16="http://schemas.microsoft.com/office/drawing/2014/main" id="{70E579F2-6F66-075B-A744-8E0562F424A3}"/>
              </a:ext>
            </a:extLst>
          </p:cNvPr>
          <p:cNvSpPr>
            <a:spLocks noGrp="1"/>
          </p:cNvSpPr>
          <p:nvPr>
            <p:ph idx="13" hasCustomPrompt="1"/>
          </p:nvPr>
        </p:nvSpPr>
        <p:spPr>
          <a:xfrm>
            <a:off x="479426" y="1356833"/>
            <a:ext cx="11233150" cy="297717"/>
          </a:xfrm>
          <a:prstGeom prst="rect">
            <a:avLst/>
          </a:prstGeom>
        </p:spPr>
        <p:txBody>
          <a:bodyPr lIns="0" tIns="0" rIns="0" bIns="0"/>
          <a:lstStyle>
            <a:lvl1pPr marL="0" indent="0">
              <a:buNone/>
              <a:defRPr sz="1799">
                <a:solidFill>
                  <a:schemeClr val="accent2"/>
                </a:solidFill>
              </a:defRPr>
            </a:lvl1pPr>
          </a:lstStyle>
          <a:p>
            <a:pPr lvl="0"/>
            <a:r>
              <a:rPr lang="en-US"/>
              <a:t>Subheading Goes Here</a:t>
            </a:r>
            <a:endParaRPr lang="en-AU"/>
          </a:p>
        </p:txBody>
      </p:sp>
      <p:sp>
        <p:nvSpPr>
          <p:cNvPr id="6" name="Title 5">
            <a:extLst>
              <a:ext uri="{FF2B5EF4-FFF2-40B4-BE49-F238E27FC236}">
                <a16:creationId xmlns:a16="http://schemas.microsoft.com/office/drawing/2014/main" id="{B6BFDE06-550D-8511-74E2-ABBE9E6CFA7F}"/>
              </a:ext>
            </a:extLst>
          </p:cNvPr>
          <p:cNvSpPr>
            <a:spLocks noGrp="1"/>
          </p:cNvSpPr>
          <p:nvPr>
            <p:ph type="title"/>
          </p:nvPr>
        </p:nvSpPr>
        <p:spPr>
          <a:xfrm>
            <a:off x="479426" y="476252"/>
            <a:ext cx="11233150" cy="746695"/>
          </a:xfrm>
          <a:prstGeom prst="rect">
            <a:avLst/>
          </a:prstGeom>
        </p:spPr>
        <p:txBody>
          <a:bodyPr lIns="0" tIns="0" rIns="0" bIns="0"/>
          <a:lstStyle/>
          <a:p>
            <a:r>
              <a:rPr lang="en-US"/>
              <a:t>Click to edit Master title style</a:t>
            </a:r>
            <a:endParaRPr lang="en-AU"/>
          </a:p>
        </p:txBody>
      </p:sp>
      <p:sp>
        <p:nvSpPr>
          <p:cNvPr id="3" name="Footer Placeholder 4">
            <a:extLst>
              <a:ext uri="{FF2B5EF4-FFF2-40B4-BE49-F238E27FC236}">
                <a16:creationId xmlns:a16="http://schemas.microsoft.com/office/drawing/2014/main" id="{A9D6F6F7-AC4E-6852-C1BE-194E60297AFE}"/>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defRPr sz="800"/>
            </a:lvl1pPr>
          </a:lstStyle>
          <a:p>
            <a:endParaRPr lang="en-AU"/>
          </a:p>
        </p:txBody>
      </p:sp>
      <p:sp>
        <p:nvSpPr>
          <p:cNvPr id="4" name="Rectangle 3">
            <a:extLst>
              <a:ext uri="{FF2B5EF4-FFF2-40B4-BE49-F238E27FC236}">
                <a16:creationId xmlns:a16="http://schemas.microsoft.com/office/drawing/2014/main" id="{4D759D7F-7C01-800A-7EB8-8ED30DF23452}"/>
              </a:ext>
            </a:extLst>
          </p:cNvPr>
          <p:cNvSpPr/>
          <p:nvPr/>
        </p:nvSpPr>
        <p:spPr>
          <a:xfrm>
            <a:off x="1" y="0"/>
            <a:ext cx="12192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5" name="Graphic 4">
            <a:extLst>
              <a:ext uri="{FF2B5EF4-FFF2-40B4-BE49-F238E27FC236}">
                <a16:creationId xmlns:a16="http://schemas.microsoft.com/office/drawing/2014/main" id="{EFD70E1B-0578-ADDA-4EB4-56BE3E8C6A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901099" y="6173771"/>
            <a:ext cx="828000" cy="290983"/>
          </a:xfrm>
          <a:prstGeom prst="rect">
            <a:avLst/>
          </a:prstGeom>
        </p:spPr>
      </p:pic>
    </p:spTree>
    <p:extLst>
      <p:ext uri="{BB962C8B-B14F-4D97-AF65-F5344CB8AC3E}">
        <p14:creationId xmlns:p14="http://schemas.microsoft.com/office/powerpoint/2010/main" val="153378066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99" b="1" i="0">
                <a:solidFill>
                  <a:schemeClr val="bg1"/>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27568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7859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959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07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2 - Plain">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2179471"/>
            <a:ext cx="5616574"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2610442"/>
            <a:ext cx="5616575" cy="1899567"/>
          </a:xfrm>
          <a:prstGeom prst="rect">
            <a:avLst/>
          </a:prstGeom>
        </p:spPr>
        <p:txBody>
          <a:bodyPr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5088831"/>
            <a:ext cx="3600001" cy="252000"/>
          </a:xfrm>
          <a:prstGeom prst="rect">
            <a:avLst/>
          </a:prstGeom>
        </p:spPr>
        <p:txBody>
          <a:bodyPr lIns="0" tIns="0" rIns="0" bIns="0"/>
          <a:lstStyle>
            <a:lvl1pPr marL="0" indent="0" algn="l">
              <a:lnSpc>
                <a:spcPct val="85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865184"/>
            <a:ext cx="3600001" cy="252000"/>
          </a:xfrm>
          <a:prstGeom prst="rect">
            <a:avLst/>
          </a:prstGeom>
        </p:spPr>
        <p:txBody>
          <a:bodyPr lIns="0" tIns="0" rIns="0" bIns="0"/>
          <a:lstStyle>
            <a:lvl1pPr marL="0" indent="0">
              <a:lnSpc>
                <a:spcPct val="85000"/>
              </a:lnSpc>
              <a:spcAft>
                <a:spcPts val="600"/>
              </a:spcAft>
              <a:buNone/>
              <a:defRPr sz="1500" b="0">
                <a:solidFill>
                  <a:schemeClr val="bg1"/>
                </a:solidFill>
              </a:defRPr>
            </a:lvl1pPr>
          </a:lstStyle>
          <a:p>
            <a:pPr lvl="0"/>
            <a:r>
              <a:rPr lang="en-US"/>
              <a:t>Name</a:t>
            </a:r>
          </a:p>
        </p:txBody>
      </p:sp>
      <p:sp>
        <p:nvSpPr>
          <p:cNvPr id="2" name="Text Placeholder 2">
            <a:extLst>
              <a:ext uri="{FF2B5EF4-FFF2-40B4-BE49-F238E27FC236}">
                <a16:creationId xmlns:a16="http://schemas.microsoft.com/office/drawing/2014/main" id="{62B598B2-045A-178F-9C49-A6A7CB352CDB}"/>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2"/>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3958233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2 - with imag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1D7917A-DF25-1C05-E9BA-48E7641568AC}"/>
              </a:ext>
            </a:extLst>
          </p:cNvPr>
          <p:cNvGraphicFramePr>
            <a:graphicFrameLocks noChangeAspect="1"/>
          </p:cNvGraphicFramePr>
          <p:nvPr>
            <p:custDataLst>
              <p:tags r:id="rId1"/>
            </p:custDataLst>
            <p:extLst>
              <p:ext uri="{D42A27DB-BD31-4B8C-83A1-F6EECF244321}">
                <p14:modId xmlns:p14="http://schemas.microsoft.com/office/powerpoint/2010/main" val="3505722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71D7917A-DF25-1C05-E9BA-48E7641568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Picture Placeholder 9">
            <a:extLst>
              <a:ext uri="{FF2B5EF4-FFF2-40B4-BE49-F238E27FC236}">
                <a16:creationId xmlns:a16="http://schemas.microsoft.com/office/drawing/2014/main" id="{41BE6338-5A62-974E-CDCC-197197051B8A}"/>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5" name="Text Placeholder 10">
            <a:extLst>
              <a:ext uri="{FF2B5EF4-FFF2-40B4-BE49-F238E27FC236}">
                <a16:creationId xmlns:a16="http://schemas.microsoft.com/office/drawing/2014/main" id="{3EE5C7C6-683D-4042-6DE1-52CE120C174F}"/>
              </a:ext>
            </a:extLst>
          </p:cNvPr>
          <p:cNvSpPr>
            <a:spLocks noGrp="1"/>
          </p:cNvSpPr>
          <p:nvPr>
            <p:ph type="body" sz="quarter" idx="48"/>
          </p:nvPr>
        </p:nvSpPr>
        <p:spPr>
          <a:xfrm>
            <a:off x="1" y="0"/>
            <a:ext cx="12192000" cy="6858000"/>
          </a:xfrm>
          <a:prstGeom prst="rect">
            <a:avLst/>
          </a:prstGeom>
          <a:gradFill flip="none" rotWithShape="1">
            <a:gsLst>
              <a:gs pos="0">
                <a:schemeClr val="tx1"/>
              </a:gs>
              <a:gs pos="100000">
                <a:schemeClr val="tx1">
                  <a:alpha val="0"/>
                </a:schemeClr>
              </a:gs>
            </a:gsLst>
            <a:lin ang="0" scaled="1"/>
            <a:tileRect/>
          </a:gradFill>
        </p:spPr>
        <p:txBody>
          <a:bodyPr/>
          <a:lstStyle>
            <a:lvl1pPr marL="0" indent="0">
              <a:buNone/>
              <a:defRPr>
                <a:noFill/>
              </a:defRPr>
            </a:lvl1pPr>
          </a:lstStyle>
          <a:p>
            <a:pPr lvl="0"/>
            <a:r>
              <a:rPr lang="en-US"/>
              <a:t>Click to edit Master text styles</a:t>
            </a:r>
          </a:p>
        </p:txBody>
      </p:sp>
      <p:sp>
        <p:nvSpPr>
          <p:cNvPr id="4" name="Text Placeholder 9">
            <a:extLst>
              <a:ext uri="{FF2B5EF4-FFF2-40B4-BE49-F238E27FC236}">
                <a16:creationId xmlns:a16="http://schemas.microsoft.com/office/drawing/2014/main" id="{3155A47D-DADD-5ECD-31AB-4BF16863FF11}"/>
              </a:ext>
            </a:extLst>
          </p:cNvPr>
          <p:cNvSpPr>
            <a:spLocks noGrp="1"/>
          </p:cNvSpPr>
          <p:nvPr>
            <p:ph type="body" sz="quarter" idx="44" hasCustomPrompt="1"/>
          </p:nvPr>
        </p:nvSpPr>
        <p:spPr>
          <a:xfrm>
            <a:off x="479424" y="2179471"/>
            <a:ext cx="5616574" cy="342900"/>
          </a:xfrm>
          <a:prstGeom prst="rect">
            <a:avLst/>
          </a:prstGeom>
        </p:spPr>
        <p:txBody>
          <a:bodyPr lIns="0" tIns="0" rIns="0" bIns="0"/>
          <a:lstStyle>
            <a:lvl1pPr marL="0" indent="0">
              <a:lnSpc>
                <a:spcPct val="85000"/>
              </a:lnSpc>
              <a:spcAft>
                <a:spcPts val="600"/>
              </a:spcAft>
              <a:buNone/>
              <a:defRPr sz="1799">
                <a:solidFill>
                  <a:schemeClr val="accent3"/>
                </a:solidFill>
              </a:defRPr>
            </a:lvl1pPr>
          </a:lstStyle>
          <a:p>
            <a:pPr lvl="0"/>
            <a:r>
              <a:rPr lang="en-US"/>
              <a:t>Subtitle Goes Here</a:t>
            </a:r>
            <a:endParaRPr lang="en-DE"/>
          </a:p>
        </p:txBody>
      </p:sp>
      <p:sp>
        <p:nvSpPr>
          <p:cNvPr id="3" name="Title 1">
            <a:extLst>
              <a:ext uri="{FF2B5EF4-FFF2-40B4-BE49-F238E27FC236}">
                <a16:creationId xmlns:a16="http://schemas.microsoft.com/office/drawing/2014/main" id="{1E2E6590-444D-4AD4-F8F1-8DC152348929}"/>
              </a:ext>
            </a:extLst>
          </p:cNvPr>
          <p:cNvSpPr>
            <a:spLocks noGrp="1"/>
          </p:cNvSpPr>
          <p:nvPr>
            <p:ph type="ctrTitle" hasCustomPrompt="1"/>
          </p:nvPr>
        </p:nvSpPr>
        <p:spPr>
          <a:xfrm>
            <a:off x="479426" y="2610442"/>
            <a:ext cx="5616575" cy="1899567"/>
          </a:xfrm>
          <a:prstGeom prst="rect">
            <a:avLst/>
          </a:prstGeom>
        </p:spPr>
        <p:txBody>
          <a:bodyPr vert="horz" lIns="0" tIns="0" rIns="0" bIns="0" anchor="t" anchorCtr="0"/>
          <a:lstStyle>
            <a:lvl1pPr algn="l">
              <a:lnSpc>
                <a:spcPct val="85000"/>
              </a:lnSpc>
              <a:spcAft>
                <a:spcPts val="600"/>
              </a:spcAft>
              <a:defRPr sz="5398" b="1">
                <a:solidFill>
                  <a:schemeClr val="bg1"/>
                </a:solidFill>
              </a:defRPr>
            </a:lvl1pPr>
          </a:lstStyle>
          <a:p>
            <a:r>
              <a:rPr lang="en-US"/>
              <a:t>Your text here</a:t>
            </a:r>
            <a:endParaRPr lang="en-AU"/>
          </a:p>
        </p:txBody>
      </p:sp>
      <p:sp>
        <p:nvSpPr>
          <p:cNvPr id="8" name="Subtitle 2">
            <a:extLst>
              <a:ext uri="{FF2B5EF4-FFF2-40B4-BE49-F238E27FC236}">
                <a16:creationId xmlns:a16="http://schemas.microsoft.com/office/drawing/2014/main" id="{93D161B5-BAF8-3C89-549A-B8DE7E62031B}"/>
              </a:ext>
            </a:extLst>
          </p:cNvPr>
          <p:cNvSpPr>
            <a:spLocks noGrp="1"/>
          </p:cNvSpPr>
          <p:nvPr>
            <p:ph type="subTitle" idx="1" hasCustomPrompt="1"/>
          </p:nvPr>
        </p:nvSpPr>
        <p:spPr>
          <a:xfrm>
            <a:off x="479425" y="5088831"/>
            <a:ext cx="3600001" cy="252000"/>
          </a:xfrm>
          <a:prstGeom prst="rect">
            <a:avLst/>
          </a:prstGeom>
        </p:spPr>
        <p:txBody>
          <a:bodyPr lIns="0" tIns="0" rIns="0" bIns="0"/>
          <a:lstStyle>
            <a:lvl1pPr marL="0" indent="0" algn="l">
              <a:lnSpc>
                <a:spcPct val="85000"/>
              </a:lnSpc>
              <a:spcAft>
                <a:spcPts val="600"/>
              </a:spcAft>
              <a:buNone/>
              <a:defRPr sz="1500" b="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Date</a:t>
            </a:r>
            <a:endParaRPr lang="en-AU"/>
          </a:p>
        </p:txBody>
      </p:sp>
      <p:sp>
        <p:nvSpPr>
          <p:cNvPr id="10" name="Text Placeholder 20">
            <a:extLst>
              <a:ext uri="{FF2B5EF4-FFF2-40B4-BE49-F238E27FC236}">
                <a16:creationId xmlns:a16="http://schemas.microsoft.com/office/drawing/2014/main" id="{11BE45A9-99AE-AEE1-7DD0-43582C84239C}"/>
              </a:ext>
            </a:extLst>
          </p:cNvPr>
          <p:cNvSpPr>
            <a:spLocks noGrp="1"/>
          </p:cNvSpPr>
          <p:nvPr>
            <p:ph type="body" sz="quarter" idx="12" hasCustomPrompt="1"/>
          </p:nvPr>
        </p:nvSpPr>
        <p:spPr>
          <a:xfrm>
            <a:off x="479424" y="4865184"/>
            <a:ext cx="3600001" cy="252000"/>
          </a:xfrm>
          <a:prstGeom prst="rect">
            <a:avLst/>
          </a:prstGeom>
        </p:spPr>
        <p:txBody>
          <a:bodyPr lIns="0" tIns="0" rIns="0" bIns="0"/>
          <a:lstStyle>
            <a:lvl1pPr marL="0" indent="0">
              <a:lnSpc>
                <a:spcPct val="85000"/>
              </a:lnSpc>
              <a:spcAft>
                <a:spcPts val="600"/>
              </a:spcAft>
              <a:buNone/>
              <a:defRPr sz="1500" b="0">
                <a:solidFill>
                  <a:schemeClr val="bg1"/>
                </a:solidFill>
              </a:defRPr>
            </a:lvl1pPr>
          </a:lstStyle>
          <a:p>
            <a:pPr lvl="0"/>
            <a:r>
              <a:rPr lang="en-US"/>
              <a:t>Name</a:t>
            </a:r>
          </a:p>
        </p:txBody>
      </p:sp>
      <p:sp>
        <p:nvSpPr>
          <p:cNvPr id="2" name="Text Placeholder 2">
            <a:extLst>
              <a:ext uri="{FF2B5EF4-FFF2-40B4-BE49-F238E27FC236}">
                <a16:creationId xmlns:a16="http://schemas.microsoft.com/office/drawing/2014/main" id="{62B598B2-045A-178F-9C49-A6A7CB352CDB}"/>
              </a:ext>
            </a:extLst>
          </p:cNvPr>
          <p:cNvSpPr>
            <a:spLocks noGrp="1"/>
          </p:cNvSpPr>
          <p:nvPr>
            <p:ph type="body" sz="quarter" idx="45"/>
          </p:nvPr>
        </p:nvSpPr>
        <p:spPr>
          <a:xfrm>
            <a:off x="509431"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9051079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3">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1088820-407A-FFCD-7ADB-556FD96901D9}"/>
              </a:ext>
            </a:extLst>
          </p:cNvPr>
          <p:cNvGraphicFramePr>
            <a:graphicFrameLocks noChangeAspect="1"/>
          </p:cNvGraphicFramePr>
          <p:nvPr>
            <p:custDataLst>
              <p:tags r:id="rId1"/>
            </p:custDataLst>
            <p:extLst>
              <p:ext uri="{D42A27DB-BD31-4B8C-83A1-F6EECF244321}">
                <p14:modId xmlns:p14="http://schemas.microsoft.com/office/powerpoint/2010/main" val="330277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4" name="think-cell data - do not delete" hidden="1">
                        <a:extLst>
                          <a:ext uri="{FF2B5EF4-FFF2-40B4-BE49-F238E27FC236}">
                            <a16:creationId xmlns:a16="http://schemas.microsoft.com/office/drawing/2014/main" id="{01088820-407A-FFCD-7ADB-556FD96901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9">
            <a:extLst>
              <a:ext uri="{FF2B5EF4-FFF2-40B4-BE49-F238E27FC236}">
                <a16:creationId xmlns:a16="http://schemas.microsoft.com/office/drawing/2014/main" id="{952EE9CC-C3CF-378A-A313-0C2002A30F50}"/>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3" name="Text Placeholder 2">
            <a:extLst>
              <a:ext uri="{FF2B5EF4-FFF2-40B4-BE49-F238E27FC236}">
                <a16:creationId xmlns:a16="http://schemas.microsoft.com/office/drawing/2014/main" id="{EBB23DFB-1C8C-42CF-5C44-0805F46B2C64}"/>
              </a:ext>
            </a:extLst>
          </p:cNvPr>
          <p:cNvSpPr>
            <a:spLocks noGrp="1"/>
          </p:cNvSpPr>
          <p:nvPr>
            <p:ph type="body" sz="quarter" idx="45"/>
          </p:nvPr>
        </p:nvSpPr>
        <p:spPr>
          <a:xfrm>
            <a:off x="8075643" y="5910149"/>
            <a:ext cx="3672605" cy="442714"/>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2226166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1 -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lvl1pPr>
          </a:lstStyle>
          <a:p>
            <a:fld id="{E4C2AD82-1025-4508-97C1-6F7EE5C92734}" type="slidenum">
              <a:rPr lang="en-AU" smtClean="0"/>
              <a:pPr/>
              <a:t>‹#›</a:t>
            </a:fld>
            <a:endParaRPr lang="en-AU"/>
          </a:p>
        </p:txBody>
      </p:sp>
      <p:sp>
        <p:nvSpPr>
          <p:cNvPr id="8" name="Picture Placeholder 9">
            <a:extLst>
              <a:ext uri="{FF2B5EF4-FFF2-40B4-BE49-F238E27FC236}">
                <a16:creationId xmlns:a16="http://schemas.microsoft.com/office/drawing/2014/main" id="{C292EF45-852B-71C3-DB84-8F2737B18BBB}"/>
              </a:ext>
            </a:extLst>
          </p:cNvPr>
          <p:cNvSpPr>
            <a:spLocks noGrp="1" noRot="1" noMove="1" noResize="1" noEditPoints="1" noAdjustHandles="1" noChangeArrowheads="1" noChangeShapeType="1"/>
          </p:cNvSpPr>
          <p:nvPr>
            <p:ph type="pic" sz="quarter" idx="43"/>
          </p:nvPr>
        </p:nvSpPr>
        <p:spPr>
          <a:xfrm>
            <a:off x="6267546" y="892085"/>
            <a:ext cx="5095622" cy="5095622"/>
          </a:xfrm>
          <a:prstGeom prst="ellipse">
            <a:avLst/>
          </a:prstGeom>
          <a:solidFill>
            <a:schemeClr val="accent5">
              <a:lumMod val="90000"/>
            </a:schemeClr>
          </a:solidFill>
          <a:ln>
            <a:noFill/>
          </a:ln>
        </p:spPr>
        <p:txBody>
          <a:bodyPr wrap="square" anchor="ctr" anchorCtr="1">
            <a:noAutofit/>
          </a:bodyPr>
          <a:lstStyle>
            <a:lvl1pPr marL="0" indent="0">
              <a:spcAft>
                <a:spcPts val="600"/>
              </a:spcAft>
              <a:buNone/>
              <a:defRPr sz="1200">
                <a:solidFill>
                  <a:schemeClr val="bg1"/>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678263BF-69A2-98D0-C809-8AF3568BBA4F}"/>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lvl1pPr>
          </a:lstStyle>
          <a:p>
            <a:endParaRPr lang="en-AU"/>
          </a:p>
        </p:txBody>
      </p:sp>
      <p:sp>
        <p:nvSpPr>
          <p:cNvPr id="13" name="Rectangle 12">
            <a:extLst>
              <a:ext uri="{FF2B5EF4-FFF2-40B4-BE49-F238E27FC236}">
                <a16:creationId xmlns:a16="http://schemas.microsoft.com/office/drawing/2014/main" id="{14A7E297-9A91-E20F-9BE6-6FC6A1AD8C48}"/>
              </a:ext>
            </a:extLst>
          </p:cNvPr>
          <p:cNvSpPr>
            <a:spLocks noGrp="1" noRot="1" noMove="1" noResize="1" noEditPoints="1" noAdjustHandles="1" noChangeArrowheads="1" noChangeShapeType="1"/>
          </p:cNvSpPr>
          <p:nvPr/>
        </p:nvSpPr>
        <p:spPr>
          <a:xfrm>
            <a:off x="9258301" y="6076952"/>
            <a:ext cx="2714625" cy="581025"/>
          </a:xfrm>
          <a:prstGeom prst="rect">
            <a:avLst/>
          </a:prstGeom>
          <a:solidFill>
            <a:schemeClr val="tx1"/>
          </a:solidFill>
          <a:ln w="12748" cap="flat">
            <a:noFill/>
            <a:prstDash val="solid"/>
            <a:miter/>
          </a:ln>
        </p:spPr>
        <p:txBody>
          <a:bodyPr wrap="square" rtlCol="0" anchor="ctr">
            <a:noAutofit/>
          </a:bodyPr>
          <a:lstStyle/>
          <a:p>
            <a:pPr algn="ctr">
              <a:spcAft>
                <a:spcPts val="600"/>
              </a:spcAft>
            </a:pPr>
            <a:endParaRPr lang="en-DE" sz="1799"/>
          </a:p>
        </p:txBody>
      </p:sp>
      <p:pic>
        <p:nvPicPr>
          <p:cNvPr id="3" name="Graphic 2">
            <a:extLst>
              <a:ext uri="{FF2B5EF4-FFF2-40B4-BE49-F238E27FC236}">
                <a16:creationId xmlns:a16="http://schemas.microsoft.com/office/drawing/2014/main" id="{C4BD57CB-D8A7-105B-8226-808905F6B4B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342687" y="3830505"/>
            <a:ext cx="2807208" cy="713921"/>
          </a:xfrm>
          <a:prstGeom prst="rect">
            <a:avLst/>
          </a:prstGeom>
        </p:spPr>
      </p:pic>
      <p:sp>
        <p:nvSpPr>
          <p:cNvPr id="6" name="Title 1">
            <a:extLst>
              <a:ext uri="{FF2B5EF4-FFF2-40B4-BE49-F238E27FC236}">
                <a16:creationId xmlns:a16="http://schemas.microsoft.com/office/drawing/2014/main" id="{2E365C47-05CD-33A0-8C57-1FB505959D1D}"/>
              </a:ext>
            </a:extLst>
          </p:cNvPr>
          <p:cNvSpPr>
            <a:spLocks noGrp="1"/>
          </p:cNvSpPr>
          <p:nvPr>
            <p:ph type="title" hasCustomPrompt="1"/>
          </p:nvPr>
        </p:nvSpPr>
        <p:spPr>
          <a:xfrm>
            <a:off x="565943" y="2108041"/>
            <a:ext cx="5011361" cy="1647750"/>
          </a:xfrm>
          <a:prstGeom prst="rect">
            <a:avLst/>
          </a:prstGeom>
        </p:spPr>
        <p:txBody>
          <a:bodyPr lIns="0" tIns="0" rIns="0" bIns="0"/>
          <a:lstStyle>
            <a:lvl1pPr>
              <a:lnSpc>
                <a:spcPct val="85000"/>
              </a:lnSpc>
              <a:spcAft>
                <a:spcPts val="600"/>
              </a:spcAft>
              <a:defRPr sz="4399" b="1">
                <a:solidFill>
                  <a:schemeClr val="bg1"/>
                </a:solidFill>
              </a:defRPr>
            </a:lvl1pPr>
          </a:lstStyle>
          <a:p>
            <a:r>
              <a:rPr lang="en-US"/>
              <a:t>Divider Title </a:t>
            </a:r>
            <a:br>
              <a:rPr lang="en-US"/>
            </a:br>
            <a:r>
              <a:rPr lang="en-US"/>
              <a:t>Goes Here</a:t>
            </a:r>
            <a:endParaRPr lang="en-AU"/>
          </a:p>
        </p:txBody>
      </p:sp>
      <p:sp>
        <p:nvSpPr>
          <p:cNvPr id="7" name="Text Placeholder 9">
            <a:extLst>
              <a:ext uri="{FF2B5EF4-FFF2-40B4-BE49-F238E27FC236}">
                <a16:creationId xmlns:a16="http://schemas.microsoft.com/office/drawing/2014/main" id="{2ABA19F8-8BEE-764A-0898-53F7673E2868}"/>
              </a:ext>
            </a:extLst>
          </p:cNvPr>
          <p:cNvSpPr>
            <a:spLocks noGrp="1"/>
          </p:cNvSpPr>
          <p:nvPr>
            <p:ph type="body" sz="quarter" idx="44" hasCustomPrompt="1"/>
          </p:nvPr>
        </p:nvSpPr>
        <p:spPr>
          <a:xfrm>
            <a:off x="565945" y="1703775"/>
            <a:ext cx="5011360" cy="342900"/>
          </a:xfrm>
          <a:prstGeom prst="rect">
            <a:avLst/>
          </a:prstGeom>
        </p:spPr>
        <p:txBody>
          <a:bodyPr lIns="0" tIns="0" rIns="0" bIns="0" anchor="ctr"/>
          <a:lstStyle>
            <a:lvl1pPr marL="0" indent="0">
              <a:lnSpc>
                <a:spcPct val="85000"/>
              </a:lnSpc>
              <a:spcAft>
                <a:spcPts val="600"/>
              </a:spcAft>
              <a:buNone/>
              <a:defRPr sz="1799">
                <a:solidFill>
                  <a:schemeClr val="accent3"/>
                </a:solidFill>
              </a:defRPr>
            </a:lvl1pPr>
          </a:lstStyle>
          <a:p>
            <a:pPr lvl="0"/>
            <a:r>
              <a:rPr lang="en-US"/>
              <a:t>Subheading Goes Here</a:t>
            </a:r>
            <a:endParaRPr lang="en-DE"/>
          </a:p>
        </p:txBody>
      </p:sp>
    </p:spTree>
    <p:extLst>
      <p:ext uri="{BB962C8B-B14F-4D97-AF65-F5344CB8AC3E}">
        <p14:creationId xmlns:p14="http://schemas.microsoft.com/office/powerpoint/2010/main" val="17416869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1 - Op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solidFill>
                  <a:schemeClr val="bg1"/>
                </a:solidFill>
              </a:defRPr>
            </a:lvl1pPr>
          </a:lstStyle>
          <a:p>
            <a:fld id="{E4C2AD82-1025-4508-97C1-6F7EE5C92734}" type="slidenum">
              <a:rPr lang="en-AU" smtClean="0"/>
              <a:pPr/>
              <a:t>‹#›</a:t>
            </a:fld>
            <a:endParaRPr lang="en-AU"/>
          </a:p>
        </p:txBody>
      </p:sp>
      <p:sp>
        <p:nvSpPr>
          <p:cNvPr id="8" name="Picture Placeholder 9">
            <a:extLst>
              <a:ext uri="{FF2B5EF4-FFF2-40B4-BE49-F238E27FC236}">
                <a16:creationId xmlns:a16="http://schemas.microsoft.com/office/drawing/2014/main" id="{C292EF45-852B-71C3-DB84-8F2737B18BBB}"/>
              </a:ext>
            </a:extLst>
          </p:cNvPr>
          <p:cNvSpPr>
            <a:spLocks noGrp="1" noRot="1" noMove="1" noResize="1" noEditPoints="1" noAdjustHandles="1" noChangeArrowheads="1" noChangeShapeType="1"/>
          </p:cNvSpPr>
          <p:nvPr>
            <p:ph type="pic" sz="quarter" idx="43"/>
          </p:nvPr>
        </p:nvSpPr>
        <p:spPr>
          <a:xfrm>
            <a:off x="6267546" y="892085"/>
            <a:ext cx="5095622" cy="5095622"/>
          </a:xfrm>
          <a:prstGeom prst="ellipse">
            <a:avLst/>
          </a:prstGeom>
          <a:solidFill>
            <a:schemeClr val="accent5">
              <a:lumMod val="90000"/>
            </a:schemeClr>
          </a:solidFill>
          <a:ln>
            <a:noFill/>
          </a:ln>
        </p:spPr>
        <p:txBody>
          <a:bodyPr wrap="square" anchor="ctr" anchorCtr="1">
            <a:noAutofit/>
          </a:bodyPr>
          <a:lstStyle>
            <a:lvl1pPr marL="0" indent="0">
              <a:spcAft>
                <a:spcPts val="600"/>
              </a:spcAft>
              <a:buNone/>
              <a:defRPr sz="1200">
                <a:solidFill>
                  <a:schemeClr val="bg1"/>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678263BF-69A2-98D0-C809-8AF3568BBA4F}"/>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13" name="Rectangle 12">
            <a:extLst>
              <a:ext uri="{FF2B5EF4-FFF2-40B4-BE49-F238E27FC236}">
                <a16:creationId xmlns:a16="http://schemas.microsoft.com/office/drawing/2014/main" id="{14A7E297-9A91-E20F-9BE6-6FC6A1AD8C48}"/>
              </a:ext>
            </a:extLst>
          </p:cNvPr>
          <p:cNvSpPr>
            <a:spLocks noGrp="1" noRot="1" noMove="1" noResize="1" noEditPoints="1" noAdjustHandles="1" noChangeArrowheads="1" noChangeShapeType="1"/>
          </p:cNvSpPr>
          <p:nvPr/>
        </p:nvSpPr>
        <p:spPr>
          <a:xfrm>
            <a:off x="9258301" y="6076952"/>
            <a:ext cx="2714625" cy="581025"/>
          </a:xfrm>
          <a:prstGeom prst="rect">
            <a:avLst/>
          </a:prstGeom>
          <a:solidFill>
            <a:schemeClr val="tx1"/>
          </a:solidFill>
          <a:ln w="12748" cap="flat">
            <a:noFill/>
            <a:prstDash val="solid"/>
            <a:miter/>
          </a:ln>
        </p:spPr>
        <p:txBody>
          <a:bodyPr wrap="square" rtlCol="0" anchor="ctr">
            <a:noAutofit/>
          </a:bodyPr>
          <a:lstStyle/>
          <a:p>
            <a:pPr algn="ctr">
              <a:spcAft>
                <a:spcPts val="600"/>
              </a:spcAft>
            </a:pPr>
            <a:endParaRPr lang="en-DE" sz="1799">
              <a:solidFill>
                <a:schemeClr val="bg1"/>
              </a:solidFill>
            </a:endParaRPr>
          </a:p>
        </p:txBody>
      </p:sp>
      <p:pic>
        <p:nvPicPr>
          <p:cNvPr id="17" name="Graphic 16">
            <a:extLst>
              <a:ext uri="{FF2B5EF4-FFF2-40B4-BE49-F238E27FC236}">
                <a16:creationId xmlns:a16="http://schemas.microsoft.com/office/drawing/2014/main" id="{4265944F-0080-2B1F-5388-21F132F2D76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2"/>
              </a:ext>
            </a:extLst>
          </a:blip>
          <a:stretch>
            <a:fillRect/>
          </a:stretch>
        </p:blipFill>
        <p:spPr>
          <a:xfrm>
            <a:off x="342687" y="3830505"/>
            <a:ext cx="2807208" cy="713921"/>
          </a:xfrm>
          <a:prstGeom prst="rect">
            <a:avLst/>
          </a:prstGeom>
        </p:spPr>
      </p:pic>
      <p:sp>
        <p:nvSpPr>
          <p:cNvPr id="3" name="Title 1">
            <a:extLst>
              <a:ext uri="{FF2B5EF4-FFF2-40B4-BE49-F238E27FC236}">
                <a16:creationId xmlns:a16="http://schemas.microsoft.com/office/drawing/2014/main" id="{609DEB92-75D4-4D0E-84CA-C0E0375F5941}"/>
              </a:ext>
            </a:extLst>
          </p:cNvPr>
          <p:cNvSpPr>
            <a:spLocks noGrp="1"/>
          </p:cNvSpPr>
          <p:nvPr>
            <p:ph type="title" hasCustomPrompt="1"/>
          </p:nvPr>
        </p:nvSpPr>
        <p:spPr>
          <a:xfrm>
            <a:off x="565943" y="2108041"/>
            <a:ext cx="5011361" cy="1647750"/>
          </a:xfrm>
          <a:prstGeom prst="rect">
            <a:avLst/>
          </a:prstGeom>
        </p:spPr>
        <p:txBody>
          <a:bodyPr lIns="0" tIns="0" rIns="0" bIns="0"/>
          <a:lstStyle>
            <a:lvl1pPr>
              <a:lnSpc>
                <a:spcPct val="85000"/>
              </a:lnSpc>
              <a:spcAft>
                <a:spcPts val="600"/>
              </a:spcAft>
              <a:defRPr sz="4399" b="1">
                <a:solidFill>
                  <a:schemeClr val="bg1"/>
                </a:solidFill>
              </a:defRPr>
            </a:lvl1pPr>
          </a:lstStyle>
          <a:p>
            <a:r>
              <a:rPr lang="en-US"/>
              <a:t>Divider Title </a:t>
            </a:r>
            <a:br>
              <a:rPr lang="en-US"/>
            </a:br>
            <a:r>
              <a:rPr lang="en-US"/>
              <a:t>Goes Here</a:t>
            </a:r>
            <a:endParaRPr lang="en-AU"/>
          </a:p>
        </p:txBody>
      </p:sp>
      <p:sp>
        <p:nvSpPr>
          <p:cNvPr id="6" name="Text Placeholder 9">
            <a:extLst>
              <a:ext uri="{FF2B5EF4-FFF2-40B4-BE49-F238E27FC236}">
                <a16:creationId xmlns:a16="http://schemas.microsoft.com/office/drawing/2014/main" id="{E222E22B-3BC8-9DAB-E2F8-CBA26CF76834}"/>
              </a:ext>
            </a:extLst>
          </p:cNvPr>
          <p:cNvSpPr>
            <a:spLocks noGrp="1"/>
          </p:cNvSpPr>
          <p:nvPr>
            <p:ph type="body" sz="quarter" idx="44" hasCustomPrompt="1"/>
          </p:nvPr>
        </p:nvSpPr>
        <p:spPr>
          <a:xfrm>
            <a:off x="565945" y="1703775"/>
            <a:ext cx="5011360" cy="342900"/>
          </a:xfrm>
          <a:prstGeom prst="rect">
            <a:avLst/>
          </a:prstGeom>
        </p:spPr>
        <p:txBody>
          <a:bodyPr lIns="0" tIns="0" rIns="0" bIns="0" anchor="ctr"/>
          <a:lstStyle>
            <a:lvl1pPr marL="0" indent="0">
              <a:lnSpc>
                <a:spcPct val="85000"/>
              </a:lnSpc>
              <a:spcAft>
                <a:spcPts val="600"/>
              </a:spcAft>
              <a:buNone/>
              <a:defRPr sz="1799">
                <a:solidFill>
                  <a:schemeClr val="accent1"/>
                </a:solidFill>
              </a:defRPr>
            </a:lvl1pPr>
          </a:lstStyle>
          <a:p>
            <a:pPr lvl="0"/>
            <a:r>
              <a:rPr lang="en-US"/>
              <a:t>Subheading Goes Here</a:t>
            </a:r>
            <a:endParaRPr lang="en-DE"/>
          </a:p>
        </p:txBody>
      </p:sp>
    </p:spTree>
    <p:extLst>
      <p:ext uri="{BB962C8B-B14F-4D97-AF65-F5344CB8AC3E}">
        <p14:creationId xmlns:p14="http://schemas.microsoft.com/office/powerpoint/2010/main" val="3163351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6E6096A-885F-6EF3-6779-6D464C185BAD}"/>
              </a:ext>
            </a:extLst>
          </p:cNvPr>
          <p:cNvGraphicFramePr>
            <a:graphicFrameLocks noChangeAspect="1"/>
          </p:cNvGraphicFramePr>
          <p:nvPr>
            <p:custDataLst>
              <p:tags r:id="rId1"/>
            </p:custDataLst>
            <p:extLst>
              <p:ext uri="{D42A27DB-BD31-4B8C-83A1-F6EECF244321}">
                <p14:modId xmlns:p14="http://schemas.microsoft.com/office/powerpoint/2010/main" val="1068924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9" name="think-cell data - do not delete" hidden="1">
                        <a:extLst>
                          <a:ext uri="{FF2B5EF4-FFF2-40B4-BE49-F238E27FC236}">
                            <a16:creationId xmlns:a16="http://schemas.microsoft.com/office/drawing/2014/main" id="{D6E6096A-885F-6EF3-6779-6D464C185B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icture Placeholder 9">
            <a:extLst>
              <a:ext uri="{FF2B5EF4-FFF2-40B4-BE49-F238E27FC236}">
                <a16:creationId xmlns:a16="http://schemas.microsoft.com/office/drawing/2014/main" id="{76B213F8-CC49-B36B-0C69-EEAAD095CF37}"/>
              </a:ext>
            </a:extLst>
          </p:cNvPr>
          <p:cNvSpPr>
            <a:spLocks noGrp="1" noRot="1" noMove="1" noResize="1" noEditPoints="1" noAdjustHandles="1" noChangeArrowheads="1" noChangeShapeType="1"/>
          </p:cNvSpPr>
          <p:nvPr>
            <p:ph type="pic" sz="quarter" idx="47" hasCustomPrompt="1"/>
          </p:nvPr>
        </p:nvSpPr>
        <p:spPr>
          <a:xfrm>
            <a:off x="1" y="0"/>
            <a:ext cx="12192000" cy="6858000"/>
          </a:xfrm>
          <a:prstGeom prst="rect">
            <a:avLst/>
          </a:prstGeom>
          <a:solidFill>
            <a:schemeClr val="tx1">
              <a:lumMod val="85000"/>
            </a:schemeClr>
          </a:solidFill>
        </p:spPr>
        <p:txBody>
          <a:bodyPr anchor="b"/>
          <a:lstStyle>
            <a:lvl1pPr marL="0" indent="0" algn="ctr">
              <a:buNone/>
              <a:defRPr sz="1200">
                <a:solidFill>
                  <a:schemeClr val="tx1"/>
                </a:solidFill>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Click on icon to insert image and send to back</a:t>
            </a:r>
          </a:p>
        </p:txBody>
      </p:sp>
      <p:sp>
        <p:nvSpPr>
          <p:cNvPr id="4" name="Slide Number Placeholder 3">
            <a:extLst>
              <a:ext uri="{FF2B5EF4-FFF2-40B4-BE49-F238E27FC236}">
                <a16:creationId xmlns:a16="http://schemas.microsoft.com/office/drawing/2014/main" id="{21F606B4-330D-8ECD-9E27-9F411DDB76D9}"/>
              </a:ext>
            </a:extLst>
          </p:cNvPr>
          <p:cNvSpPr>
            <a:spLocks noGrp="1"/>
          </p:cNvSpPr>
          <p:nvPr>
            <p:ph type="sldNum" sz="quarter" idx="11"/>
          </p:nvPr>
        </p:nvSpPr>
        <p:spPr>
          <a:xfrm>
            <a:off x="479425" y="6339948"/>
            <a:ext cx="173038" cy="169200"/>
          </a:xfrm>
          <a:prstGeom prst="rect">
            <a:avLst/>
          </a:prstGeom>
        </p:spPr>
        <p:txBody>
          <a:bodyPr/>
          <a:lstStyle>
            <a:lvl1pPr>
              <a:spcAft>
                <a:spcPts val="600"/>
              </a:spcAft>
              <a:defRPr>
                <a:solidFill>
                  <a:schemeClr val="bg1"/>
                </a:solidFill>
              </a:defRPr>
            </a:lvl1pPr>
          </a:lstStyle>
          <a:p>
            <a:fld id="{E4C2AD82-1025-4508-97C1-6F7EE5C92734}" type="slidenum">
              <a:rPr lang="en-AU" smtClean="0"/>
              <a:pPr/>
              <a:t>‹#›</a:t>
            </a:fld>
            <a:endParaRPr lang="en-AU"/>
          </a:p>
        </p:txBody>
      </p:sp>
      <p:sp>
        <p:nvSpPr>
          <p:cNvPr id="2" name="Title 1">
            <a:extLst>
              <a:ext uri="{FF2B5EF4-FFF2-40B4-BE49-F238E27FC236}">
                <a16:creationId xmlns:a16="http://schemas.microsoft.com/office/drawing/2014/main" id="{F8326D0C-4F57-05DE-577E-12D6E4FC59EC}"/>
              </a:ext>
            </a:extLst>
          </p:cNvPr>
          <p:cNvSpPr>
            <a:spLocks noGrp="1"/>
          </p:cNvSpPr>
          <p:nvPr>
            <p:ph type="title" hasCustomPrompt="1"/>
          </p:nvPr>
        </p:nvSpPr>
        <p:spPr>
          <a:xfrm>
            <a:off x="632271" y="913067"/>
            <a:ext cx="4792662" cy="2108517"/>
          </a:xfrm>
          <a:prstGeom prst="rect">
            <a:avLst/>
          </a:prstGeom>
        </p:spPr>
        <p:txBody>
          <a:bodyPr vert="horz" lIns="0" tIns="0" rIns="0" bIns="0"/>
          <a:lstStyle>
            <a:lvl1pPr>
              <a:spcAft>
                <a:spcPts val="600"/>
              </a:spcAft>
              <a:defRPr sz="4799" b="1">
                <a:solidFill>
                  <a:schemeClr val="bg1"/>
                </a:solidFill>
              </a:defRPr>
            </a:lvl1pPr>
          </a:lstStyle>
          <a:p>
            <a:r>
              <a:rPr lang="en-US"/>
              <a:t>Divider Title Goes Here</a:t>
            </a:r>
            <a:endParaRPr lang="en-AU"/>
          </a:p>
        </p:txBody>
      </p:sp>
      <p:sp>
        <p:nvSpPr>
          <p:cNvPr id="7" name="Footer Placeholder 4">
            <a:extLst>
              <a:ext uri="{FF2B5EF4-FFF2-40B4-BE49-F238E27FC236}">
                <a16:creationId xmlns:a16="http://schemas.microsoft.com/office/drawing/2014/main" id="{13AA11D2-13DB-85DA-5E79-14B6F0D02E21}"/>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spcAft>
                <a:spcPts val="600"/>
              </a:spcAft>
              <a:defRPr sz="800">
                <a:solidFill>
                  <a:schemeClr val="bg1"/>
                </a:solidFill>
              </a:defRPr>
            </a:lvl1pPr>
          </a:lstStyle>
          <a:p>
            <a:endParaRPr lang="en-AU"/>
          </a:p>
        </p:txBody>
      </p:sp>
      <p:sp>
        <p:nvSpPr>
          <p:cNvPr id="5" name="Text Placeholder 2">
            <a:extLst>
              <a:ext uri="{FF2B5EF4-FFF2-40B4-BE49-F238E27FC236}">
                <a16:creationId xmlns:a16="http://schemas.microsoft.com/office/drawing/2014/main" id="{649CD3CD-211B-7D8A-3D4B-842CB3CA959E}"/>
              </a:ext>
            </a:extLst>
          </p:cNvPr>
          <p:cNvSpPr>
            <a:spLocks noGrp="1"/>
          </p:cNvSpPr>
          <p:nvPr>
            <p:ph type="body" sz="quarter" idx="45"/>
          </p:nvPr>
        </p:nvSpPr>
        <p:spPr>
          <a:xfrm>
            <a:off x="9308406" y="6173452"/>
            <a:ext cx="2429622" cy="290416"/>
          </a:xfrm>
          <a:prstGeom prst="rect">
            <a:avLst/>
          </a:prstGeom>
          <a:blipFill>
            <a:blip>
              <a:extLst>
                <a:ext uri="{96DAC541-7B7A-43D3-8B79-37D633B846F1}">
                  <asvg:svgBlip xmlns:asvg="http://schemas.microsoft.com/office/drawing/2016/SVG/main" r:embed="rId5"/>
                </a:ext>
              </a:extLst>
            </a:blip>
            <a:stretch>
              <a:fillRect/>
            </a:stretch>
          </a:blipFill>
        </p:spPr>
        <p:txBody>
          <a:bodyPr lIns="0" tIns="0" rIns="0" bIns="0"/>
          <a:lstStyle>
            <a:lvl1pPr marL="0" indent="0">
              <a:buNone/>
              <a:defRPr>
                <a:noFill/>
              </a:defRPr>
            </a:lvl1pPr>
          </a:lstStyle>
          <a:p>
            <a:pPr lvl="0"/>
            <a:r>
              <a:rPr lang="en-US"/>
              <a:t>Click to edit Master text styles</a:t>
            </a:r>
          </a:p>
        </p:txBody>
      </p:sp>
    </p:spTree>
    <p:extLst>
      <p:ext uri="{BB962C8B-B14F-4D97-AF65-F5344CB8AC3E}">
        <p14:creationId xmlns:p14="http://schemas.microsoft.com/office/powerpoint/2010/main" val="12988841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5EC4A82-6080-6219-8BBC-845D3B455642}"/>
              </a:ext>
            </a:extLst>
          </p:cNvPr>
          <p:cNvGraphicFramePr>
            <a:graphicFrameLocks noChangeAspect="1"/>
          </p:cNvGraphicFramePr>
          <p:nvPr>
            <p:custDataLst>
              <p:tags r:id="rId37"/>
            </p:custDataLst>
            <p:extLst>
              <p:ext uri="{D42A27DB-BD31-4B8C-83A1-F6EECF244321}">
                <p14:modId xmlns:p14="http://schemas.microsoft.com/office/powerpoint/2010/main" val="4072169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327" imgH="327" progId="TCLayout.ActiveDocument.1">
                  <p:embed/>
                </p:oleObj>
              </mc:Choice>
              <mc:Fallback>
                <p:oleObj name="think-cell Slide" r:id="rId38" imgW="327" imgH="327" progId="TCLayout.ActiveDocument.1">
                  <p:embed/>
                  <p:pic>
                    <p:nvPicPr>
                      <p:cNvPr id="2" name="think-cell data - do not delete" hidden="1">
                        <a:extLst>
                          <a:ext uri="{FF2B5EF4-FFF2-40B4-BE49-F238E27FC236}">
                            <a16:creationId xmlns:a16="http://schemas.microsoft.com/office/drawing/2014/main" id="{15EC4A82-6080-6219-8BBC-845D3B455642}"/>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7" name="Footer Placeholder 4">
            <a:extLst>
              <a:ext uri="{FF2B5EF4-FFF2-40B4-BE49-F238E27FC236}">
                <a16:creationId xmlns:a16="http://schemas.microsoft.com/office/drawing/2014/main" id="{A4ACD29D-E396-F18A-0962-DE2E65F4AAB2}"/>
              </a:ext>
            </a:extLst>
          </p:cNvPr>
          <p:cNvSpPr>
            <a:spLocks noGrp="1"/>
          </p:cNvSpPr>
          <p:nvPr>
            <p:ph type="ftr" sz="quarter" idx="3"/>
          </p:nvPr>
        </p:nvSpPr>
        <p:spPr>
          <a:xfrm>
            <a:off x="660390" y="6341508"/>
            <a:ext cx="3787785" cy="156448"/>
          </a:xfrm>
          <a:prstGeom prst="rect">
            <a:avLst/>
          </a:prstGeom>
        </p:spPr>
        <p:txBody>
          <a:bodyPr lIns="0" tIns="0" rIns="0" bIns="0" anchor="ctr" anchorCtr="0"/>
          <a:lstStyle>
            <a:lvl1pPr>
              <a:defRPr sz="800">
                <a:solidFill>
                  <a:schemeClr val="bg1"/>
                </a:solidFill>
              </a:defRPr>
            </a:lvl1pPr>
          </a:lstStyle>
          <a:p>
            <a:r>
              <a:rPr lang="en-US"/>
              <a:t>|    Presentation footer</a:t>
            </a:r>
            <a:endParaRPr lang="en-AU"/>
          </a:p>
        </p:txBody>
      </p:sp>
      <p:sp>
        <p:nvSpPr>
          <p:cNvPr id="8" name="Slide Number Placeholder 8">
            <a:extLst>
              <a:ext uri="{FF2B5EF4-FFF2-40B4-BE49-F238E27FC236}">
                <a16:creationId xmlns:a16="http://schemas.microsoft.com/office/drawing/2014/main" id="{B9EEC6D5-7F62-2BEC-7536-4E90BE36D6F2}"/>
              </a:ext>
            </a:extLst>
          </p:cNvPr>
          <p:cNvSpPr>
            <a:spLocks noGrp="1"/>
          </p:cNvSpPr>
          <p:nvPr>
            <p:ph type="sldNum" sz="quarter" idx="4"/>
          </p:nvPr>
        </p:nvSpPr>
        <p:spPr>
          <a:xfrm>
            <a:off x="479425" y="6339948"/>
            <a:ext cx="173038" cy="169200"/>
          </a:xfrm>
          <a:prstGeom prst="rect">
            <a:avLst/>
          </a:prstGeom>
        </p:spPr>
        <p:txBody>
          <a:bodyPr vert="horz" lIns="0" tIns="0" rIns="0" bIns="0" rtlCol="0" anchor="ctr"/>
          <a:lstStyle>
            <a:lvl1pPr algn="l">
              <a:defRPr sz="800" b="1">
                <a:solidFill>
                  <a:schemeClr val="bg1"/>
                </a:solidFill>
              </a:defRPr>
            </a:lvl1pPr>
          </a:lstStyle>
          <a:p>
            <a:fld id="{E4C2AD82-1025-4508-97C1-6F7EE5C92734}" type="slidenum">
              <a:rPr lang="en-AU" smtClean="0"/>
              <a:pPr/>
              <a:t>‹#›</a:t>
            </a:fld>
            <a:endParaRPr lang="en-AU"/>
          </a:p>
        </p:txBody>
      </p:sp>
      <p:sp>
        <p:nvSpPr>
          <p:cNvPr id="3" name="TextBox 2">
            <a:extLst>
              <a:ext uri="{FF2B5EF4-FFF2-40B4-BE49-F238E27FC236}">
                <a16:creationId xmlns:a16="http://schemas.microsoft.com/office/drawing/2014/main" id="{588B4CD4-22E7-D1C5-6F57-C9317E1AAF38}"/>
              </a:ext>
            </a:extLst>
          </p:cNvPr>
          <p:cNvSpPr txBox="1"/>
          <p:nvPr>
            <p:extLst>
              <p:ext uri="{1162E1C5-73C7-4A58-AE30-91384D911F3F}">
                <p184:classification xmlns:p184="http://schemas.microsoft.com/office/powerpoint/2018/4/main" val="ftr"/>
              </p:ext>
            </p:extLst>
          </p:nvPr>
        </p:nvSpPr>
        <p:spPr>
          <a:xfrm>
            <a:off x="63517" y="6642100"/>
            <a:ext cx="701858" cy="152400"/>
          </a:xfrm>
          <a:prstGeom prst="rect">
            <a:avLst/>
          </a:prstGeom>
        </p:spPr>
        <p:txBody>
          <a:bodyPr horzOverflow="overflow" lIns="0" tIns="0" rIns="0" bIns="0">
            <a:spAutoFit/>
          </a:bodyPr>
          <a:lstStyle/>
          <a:p>
            <a:pPr algn="l"/>
            <a:r>
              <a:rPr lang="en-AU" sz="1000">
                <a:solidFill>
                  <a:srgbClr val="000000">
                    <a:alpha val="50000"/>
                  </a:srgbClr>
                </a:solidFill>
                <a:latin typeface="Aptos" panose="020B0004020202020204" pitchFamily="34" charset="0"/>
              </a:rPr>
              <a:t>Confidential</a:t>
            </a:r>
          </a:p>
        </p:txBody>
      </p:sp>
    </p:spTree>
    <p:extLst>
      <p:ext uri="{BB962C8B-B14F-4D97-AF65-F5344CB8AC3E}">
        <p14:creationId xmlns:p14="http://schemas.microsoft.com/office/powerpoint/2010/main" val="3795586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763" r:id="rId33"/>
    <p:sldLayoutId id="2147483953" r:id="rId34"/>
    <p:sldLayoutId id="2147483954" r:id="rId35"/>
  </p:sldLayoutIdLst>
  <p:hf sldNum="0" hdr="0" ftr="0" dt="0"/>
  <p:txStyles>
    <p:titleStyle>
      <a:lvl1pPr algn="l" defTabSz="914126" rtl="0" eaLnBrk="1" latinLnBrk="0" hangingPunct="1">
        <a:lnSpc>
          <a:spcPct val="90000"/>
        </a:lnSpc>
        <a:spcBef>
          <a:spcPct val="0"/>
        </a:spcBef>
        <a:buNone/>
        <a:defRPr sz="439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05E61-C6B1-5856-7755-E9066CC66A17}"/>
              </a:ext>
            </a:extLst>
          </p:cNvPr>
          <p:cNvSpPr txBox="1"/>
          <p:nvPr>
            <p:extLst>
              <p:ext uri="{1162E1C5-73C7-4A58-AE30-91384D911F3F}">
                <p184:classification xmlns:p184="http://schemas.microsoft.com/office/powerpoint/2018/4/main" val="ftr"/>
              </p:ext>
            </p:extLst>
          </p:nvPr>
        </p:nvSpPr>
        <p:spPr>
          <a:xfrm>
            <a:off x="63517" y="6642100"/>
            <a:ext cx="701858" cy="152400"/>
          </a:xfrm>
          <a:prstGeom prst="rect">
            <a:avLst/>
          </a:prstGeom>
        </p:spPr>
        <p:txBody>
          <a:bodyPr horzOverflow="overflow" lIns="0" tIns="0" rIns="0" bIns="0">
            <a:spAutoFit/>
          </a:bodyPr>
          <a:lstStyle/>
          <a:p>
            <a:pPr algn="l"/>
            <a:r>
              <a:rPr lang="en-AU" sz="1000">
                <a:solidFill>
                  <a:srgbClr val="000000">
                    <a:alpha val="50000"/>
                  </a:srgbClr>
                </a:solidFill>
                <a:latin typeface="Aptos" panose="020B0004020202020204" pitchFamily="34" charset="0"/>
              </a:rPr>
              <a:t>Confidential</a:t>
            </a:r>
          </a:p>
        </p:txBody>
      </p:sp>
    </p:spTree>
    <p:extLst>
      <p:ext uri="{BB962C8B-B14F-4D97-AF65-F5344CB8AC3E}">
        <p14:creationId xmlns:p14="http://schemas.microsoft.com/office/powerpoint/2010/main" val="2785912972"/>
      </p:ext>
    </p:extLst>
  </p:cSld>
  <p:clrMap bg1="lt1" tx1="dk1" bg2="lt2" tx2="dk2" accent1="accent1" accent2="accent2" accent3="accent3" accent4="accent4" accent5="accent5" accent6="accent6" hlink="hlink" folHlink="folHlink"/>
  <p:sldLayoutIdLst>
    <p:sldLayoutId id="214748395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580999"/>
      </p:ext>
    </p:extLst>
  </p:cSld>
  <p:clrMap bg1="lt1" tx1="dk1" bg2="lt2" tx2="dk2" accent1="accent1" accent2="accent2" accent3="accent3" accent4="accent4" accent5="accent5" accent6="accent6" hlink="hlink" folHlink="folHlink"/>
  <p:sldLayoutIdLst>
    <p:sldLayoutId id="214748395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hyperlink" Target="https://aka.ms/CustomerCoworkEstimator" TargetMode="External"/><Relationship Id="rId3" Type="http://schemas.openxmlformats.org/officeDocument/2006/relationships/hyperlink" Target="https://aka.ms/CoworkGA" TargetMode="External"/><Relationship Id="rId7" Type="http://schemas.openxmlformats.org/officeDocument/2006/relationships/hyperlink" Target="https://aka.ms/CSPM365CopilotPartnerFAQ" TargetMode="Externa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s://aka.ms/CoworkPartnerLaunchKit" TargetMode="External"/><Relationship Id="rId11" Type="http://schemas.openxmlformats.org/officeDocument/2006/relationships/hyperlink" Target="https://aka.ms/WhyMicrosoftM365Copilot" TargetMode="External"/><Relationship Id="rId5" Type="http://schemas.openxmlformats.org/officeDocument/2006/relationships/hyperlink" Target="https://microsoftpartners.microsoft.com/abs/Blog/?title=Copilot%20Cowork%20and%20Microsoft%20Scout%3A%20What%20partners%20need%20to%20know" TargetMode="External"/><Relationship Id="rId10" Type="http://schemas.openxmlformats.org/officeDocument/2006/relationships/hyperlink" Target="https://aka.ms/cowork-manage-plugins" TargetMode="External"/><Relationship Id="rId4" Type="http://schemas.openxmlformats.org/officeDocument/2006/relationships/hyperlink" Target="https://apac.crayonchannel.com/enablement/insights/blogs/copilot-cowork-goes-live/?mkt_tok=MzI1LUFMVy0zOTQAAAGic0Ja-Cyyy2v12ddfwS5p4srcumPCHDywRr88Lh7eiVcsnb78M-brjrkb17aH7aom1b_scsZ6SHb_AyMRSQA" TargetMode="External"/><Relationship Id="rId9" Type="http://schemas.openxmlformats.org/officeDocument/2006/relationships/hyperlink" Target="https://aka.ms/copilot-cowork-plugin-conversion-scrip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CEC2-050B-F65A-7B79-A31C8230335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6B121F-3C3A-EF37-3E98-5C3DB00BE6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53" y="-1"/>
            <a:ext cx="12213266" cy="4084983"/>
          </a:xfrm>
          <a:prstGeom prst="rect">
            <a:avLst/>
          </a:prstGeom>
          <a:ln>
            <a:noFill/>
          </a:ln>
          <a:effectLst>
            <a:softEdge rad="317500"/>
          </a:effectLst>
        </p:spPr>
      </p:pic>
      <p:sp>
        <p:nvSpPr>
          <p:cNvPr id="6" name="Eyebrow"/>
          <p:cNvSpPr/>
          <p:nvPr/>
        </p:nvSpPr>
        <p:spPr>
          <a:xfrm>
            <a:off x="441056" y="5129137"/>
            <a:ext cx="9141619" cy="300000"/>
          </a:xfrm>
          <a:prstGeom prst="rect">
            <a:avLst/>
          </a:prstGeom>
          <a:noFill/>
        </p:spPr>
        <p:txBody>
          <a:bodyPr wrap="square" lIns="0" tIns="0" rIns="0" bIns="0" anchor="b"/>
          <a:lstStyle/>
          <a:p>
            <a:r>
              <a:rPr lang="en-US" sz="1100" b="1" kern="0" spc="200">
                <a:solidFill>
                  <a:srgbClr val="FF6B6D"/>
                </a:solidFill>
                <a:latin typeface="Segoe UI Semibold" pitchFamily="34" charset="0"/>
                <a:ea typeface="Segoe UI Semibold" pitchFamily="34" charset="-122"/>
                <a:cs typeface="Segoe UI Semibold" pitchFamily="34" charset="-120"/>
              </a:rPr>
              <a:t>GENERAL AVAILABILITY · JUNE 16, 2026</a:t>
            </a:r>
          </a:p>
        </p:txBody>
      </p:sp>
      <p:sp>
        <p:nvSpPr>
          <p:cNvPr id="8" name="Title 7">
            <a:extLst>
              <a:ext uri="{FF2B5EF4-FFF2-40B4-BE49-F238E27FC236}">
                <a16:creationId xmlns:a16="http://schemas.microsoft.com/office/drawing/2014/main" id="{CD01CF45-FC5D-8873-55FA-3F8917A8C489}"/>
              </a:ext>
            </a:extLst>
          </p:cNvPr>
          <p:cNvSpPr>
            <a:spLocks noGrp="1"/>
          </p:cNvSpPr>
          <p:nvPr>
            <p:ph type="title"/>
          </p:nvPr>
        </p:nvSpPr>
        <p:spPr>
          <a:xfrm>
            <a:off x="328911" y="191377"/>
            <a:ext cx="7937382" cy="4937760"/>
          </a:xfrm>
        </p:spPr>
        <p:txBody>
          <a:bodyPr/>
          <a:lstStyle/>
          <a:p>
            <a:r>
              <a:rPr lang="en-US" sz="6000" b="1" spc="0">
                <a:solidFill>
                  <a:srgbClr val="000000"/>
                </a:solidFill>
                <a:latin typeface="Segoe Sans Display Semibold" pitchFamily="34" charset="0"/>
                <a:ea typeface="Segoe Sans Display Semibold" pitchFamily="34" charset="-122"/>
                <a:cs typeface="Segoe Sans Display Semibold" pitchFamily="34" charset="-120"/>
              </a:rPr>
              <a:t>Copilot </a:t>
            </a:r>
            <a:r>
              <a:rPr lang="en-US" sz="6000" b="1" spc="0" err="1">
                <a:solidFill>
                  <a:srgbClr val="000000"/>
                </a:solidFill>
                <a:latin typeface="Segoe Sans Display Semibold" pitchFamily="34" charset="0"/>
                <a:ea typeface="Segoe Sans Display Semibold" pitchFamily="34" charset="-122"/>
                <a:cs typeface="Segoe Sans Display Semibold" pitchFamily="34" charset="-120"/>
              </a:rPr>
              <a:t>Cowork</a:t>
            </a:r>
            <a:endParaRPr lang="en-AU"/>
          </a:p>
        </p:txBody>
      </p:sp>
    </p:spTree>
    <p:extLst>
      <p:ext uri="{BB962C8B-B14F-4D97-AF65-F5344CB8AC3E}">
        <p14:creationId xmlns:p14="http://schemas.microsoft.com/office/powerpoint/2010/main" val="25676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mnt/data/pdf_pages/page-13.pn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mnt/data/pdf_pages/page-14.pn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mnt/data/pdf_pages/page-15.pn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REQUIREMENTS &amp; AVAILABILITY</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603504"/>
            <a:ext cx="10515600" cy="640080"/>
          </a:xfrm>
          <a:prstGeom prst="rect">
            <a:avLst/>
          </a:prstGeom>
          <a:noFill/>
          <a:ln/>
        </p:spPr>
        <p:txBody>
          <a:bodyPr wrap="square" rtlCol="0" anchor="ctr"/>
          <a:lstStyle/>
          <a:p>
            <a:r>
              <a:rPr lang="en-US" sz="3000" b="1">
                <a:solidFill>
                  <a:srgbClr val="000000"/>
                </a:solidFill>
                <a:latin typeface="Segoe Sans Display Semibold" pitchFamily="34" charset="0"/>
                <a:ea typeface="Segoe Sans Display Semibold" pitchFamily="34" charset="-122"/>
                <a:cs typeface="Segoe Sans Display Semibold" pitchFamily="34" charset="-120"/>
              </a:rPr>
              <a:t>What it takes to turn Cowork on</a:t>
            </a:r>
            <a:endParaRPr lang="en-US" sz="3000">
              <a:solidFill>
                <a:srgbClr val="FFFFFF"/>
              </a:solidFill>
              <a:latin typeface="Arial" panose="020B0604020202020204"/>
            </a:endParaRPr>
          </a:p>
        </p:txBody>
      </p:sp>
      <p:sp>
        <p:nvSpPr>
          <p:cNvPr id="15" name="Text 12"/>
          <p:cNvSpPr/>
          <p:nvPr/>
        </p:nvSpPr>
        <p:spPr>
          <a:xfrm>
            <a:off x="504508" y="1298448"/>
            <a:ext cx="10789920" cy="365760"/>
          </a:xfrm>
          <a:prstGeom prst="rect">
            <a:avLst/>
          </a:prstGeom>
          <a:noFill/>
          <a:ln/>
        </p:spPr>
        <p:txBody>
          <a:bodyPr wrap="square" rtlCol="0" anchor="ctr"/>
          <a:lstStyle/>
          <a:p>
            <a:r>
              <a:rPr lang="en-US" sz="1400">
                <a:solidFill>
                  <a:srgbClr val="323139"/>
                </a:solidFill>
                <a:latin typeface="Segoe Sans Display Semilight" pitchFamily="34" charset="0"/>
                <a:ea typeface="Segoe Sans Display Semilight" pitchFamily="34" charset="-122"/>
                <a:cs typeface="Segoe Sans Display Semilight" pitchFamily="34" charset="-120"/>
              </a:rPr>
              <a:t>Cowork is off until an admin enables it — here's what's needed, who controls it, and where it's available.</a:t>
            </a:r>
            <a:endParaRPr lang="en-US" sz="1400">
              <a:solidFill>
                <a:srgbClr val="FFFFFF"/>
              </a:solidFill>
              <a:latin typeface="Arial" panose="020B0604020202020204"/>
            </a:endParaRPr>
          </a:p>
        </p:txBody>
      </p:sp>
      <p:sp>
        <p:nvSpPr>
          <p:cNvPr id="16" name="Shape 13"/>
          <p:cNvSpPr/>
          <p:nvPr/>
        </p:nvSpPr>
        <p:spPr>
          <a:xfrm>
            <a:off x="504508" y="1915430"/>
            <a:ext cx="3538728" cy="3200400"/>
          </a:xfrm>
          <a:prstGeom prst="roundRect">
            <a:avLst>
              <a:gd name="adj" fmla="val 2286"/>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504508" y="1915430"/>
            <a:ext cx="3538728"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18" name="Text 15"/>
          <p:cNvSpPr/>
          <p:nvPr/>
        </p:nvSpPr>
        <p:spPr>
          <a:xfrm>
            <a:off x="778828" y="2153174"/>
            <a:ext cx="2990088" cy="347472"/>
          </a:xfrm>
          <a:prstGeom prst="rect">
            <a:avLst/>
          </a:prstGeom>
          <a:noFill/>
          <a:ln/>
        </p:spPr>
        <p:txBody>
          <a:bodyPr wrap="square" rtlCol="0" anchor="ctr"/>
          <a:lstStyle/>
          <a:p>
            <a:r>
              <a:rPr lang="en-US" sz="1550" b="1">
                <a:solidFill>
                  <a:srgbClr val="0294ED"/>
                </a:solidFill>
                <a:latin typeface="Segoe UI Semibold" pitchFamily="34" charset="0"/>
                <a:ea typeface="Segoe UI Semibold" pitchFamily="34" charset="-122"/>
                <a:cs typeface="Segoe UI Semibold" pitchFamily="34" charset="-120"/>
              </a:rPr>
              <a:t>What you need</a:t>
            </a:r>
            <a:endParaRPr lang="en-US" sz="1550">
              <a:solidFill>
                <a:srgbClr val="FFFFFF"/>
              </a:solidFill>
              <a:latin typeface="Arial" panose="020B0604020202020204"/>
            </a:endParaRPr>
          </a:p>
        </p:txBody>
      </p:sp>
      <p:sp>
        <p:nvSpPr>
          <p:cNvPr id="19" name="Text 16"/>
          <p:cNvSpPr/>
          <p:nvPr/>
        </p:nvSpPr>
        <p:spPr>
          <a:xfrm>
            <a:off x="778828" y="2518934"/>
            <a:ext cx="3035808" cy="548640"/>
          </a:xfrm>
          <a:prstGeom prst="rect">
            <a:avLst/>
          </a:prstGeom>
          <a:noFill/>
          <a:ln/>
        </p:spPr>
        <p:txBody>
          <a:bodyPr wrap="square" rtlCol="0" anchor="t"/>
          <a:lstStyle/>
          <a:p>
            <a:pPr>
              <a:lnSpc>
                <a:spcPct val="98000"/>
              </a:lnSpc>
            </a:pPr>
            <a:r>
              <a:rPr lang="en-US" sz="1100" i="1">
                <a:solidFill>
                  <a:srgbClr val="6E6D78"/>
                </a:solidFill>
                <a:latin typeface="Segoe UI" pitchFamily="34" charset="0"/>
                <a:ea typeface="Segoe UI" pitchFamily="34" charset="-122"/>
                <a:cs typeface="Segoe UI" pitchFamily="34" charset="-120"/>
              </a:rPr>
              <a:t>Cowork builds on your existing Copilot licence, plus billing for the work it runs.</a:t>
            </a:r>
            <a:endParaRPr lang="en-US" sz="1100">
              <a:solidFill>
                <a:srgbClr val="FFFFFF"/>
              </a:solidFill>
              <a:latin typeface="Arial" panose="020B0604020202020204"/>
            </a:endParaRPr>
          </a:p>
        </p:txBody>
      </p:sp>
      <p:sp>
        <p:nvSpPr>
          <p:cNvPr id="20" name="Shape 17"/>
          <p:cNvSpPr/>
          <p:nvPr/>
        </p:nvSpPr>
        <p:spPr>
          <a:xfrm>
            <a:off x="797116" y="3277886"/>
            <a:ext cx="100584" cy="100584"/>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1" name="Text 18"/>
          <p:cNvSpPr/>
          <p:nvPr/>
        </p:nvSpPr>
        <p:spPr>
          <a:xfrm>
            <a:off x="1016572" y="3195590"/>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Microsoft 365 Copilot USL — a per-user, paid add-on, available as Microsoft 365 Copilot or Copilot Business</a:t>
            </a:r>
            <a:endParaRPr lang="en-US" sz="1150">
              <a:solidFill>
                <a:srgbClr val="FFFFFF"/>
              </a:solidFill>
              <a:latin typeface="Arial" panose="020B0604020202020204"/>
            </a:endParaRPr>
          </a:p>
        </p:txBody>
      </p:sp>
      <p:sp>
        <p:nvSpPr>
          <p:cNvPr id="22" name="Shape 19"/>
          <p:cNvSpPr/>
          <p:nvPr/>
        </p:nvSpPr>
        <p:spPr>
          <a:xfrm>
            <a:off x="797116" y="4173998"/>
            <a:ext cx="100584" cy="100584"/>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3" name="Text 20"/>
          <p:cNvSpPr/>
          <p:nvPr/>
        </p:nvSpPr>
        <p:spPr>
          <a:xfrm>
            <a:off x="1016572" y="4091702"/>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Usage-based billing enabled — Cowork draws on Copilot Credits, set up through an Azure subscription</a:t>
            </a:r>
            <a:endParaRPr lang="en-US" sz="1150">
              <a:solidFill>
                <a:srgbClr val="FFFFFF"/>
              </a:solidFill>
              <a:latin typeface="Arial" panose="020B0604020202020204"/>
            </a:endParaRPr>
          </a:p>
        </p:txBody>
      </p:sp>
      <p:sp>
        <p:nvSpPr>
          <p:cNvPr id="24" name="Shape 21"/>
          <p:cNvSpPr/>
          <p:nvPr/>
        </p:nvSpPr>
        <p:spPr>
          <a:xfrm>
            <a:off x="4317556" y="1915430"/>
            <a:ext cx="3538728" cy="3200400"/>
          </a:xfrm>
          <a:prstGeom prst="roundRect">
            <a:avLst>
              <a:gd name="adj" fmla="val 2286"/>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5" name="Shape 22"/>
          <p:cNvSpPr/>
          <p:nvPr/>
        </p:nvSpPr>
        <p:spPr>
          <a:xfrm>
            <a:off x="4317556" y="1915430"/>
            <a:ext cx="3538728" cy="82296"/>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26" name="Text 23"/>
          <p:cNvSpPr/>
          <p:nvPr/>
        </p:nvSpPr>
        <p:spPr>
          <a:xfrm>
            <a:off x="4591876" y="2153174"/>
            <a:ext cx="2990088" cy="347472"/>
          </a:xfrm>
          <a:prstGeom prst="rect">
            <a:avLst/>
          </a:prstGeom>
          <a:noFill/>
          <a:ln/>
        </p:spPr>
        <p:txBody>
          <a:bodyPr wrap="square" rtlCol="0" anchor="ctr"/>
          <a:lstStyle/>
          <a:p>
            <a:r>
              <a:rPr lang="en-US" sz="1550" b="1">
                <a:solidFill>
                  <a:srgbClr val="AA5AF9"/>
                </a:solidFill>
                <a:latin typeface="Segoe UI Semibold" pitchFamily="34" charset="0"/>
                <a:ea typeface="Segoe UI Semibold" pitchFamily="34" charset="-122"/>
                <a:cs typeface="Segoe UI Semibold" pitchFamily="34" charset="-120"/>
              </a:rPr>
              <a:t>How admins switch it on</a:t>
            </a:r>
            <a:endParaRPr lang="en-US" sz="1550">
              <a:solidFill>
                <a:srgbClr val="FFFFFF"/>
              </a:solidFill>
              <a:latin typeface="Arial" panose="020B0604020202020204"/>
            </a:endParaRPr>
          </a:p>
        </p:txBody>
      </p:sp>
      <p:sp>
        <p:nvSpPr>
          <p:cNvPr id="27" name="Text 24"/>
          <p:cNvSpPr/>
          <p:nvPr/>
        </p:nvSpPr>
        <p:spPr>
          <a:xfrm>
            <a:off x="4591876" y="2518934"/>
            <a:ext cx="3035808" cy="548640"/>
          </a:xfrm>
          <a:prstGeom prst="rect">
            <a:avLst/>
          </a:prstGeom>
          <a:noFill/>
          <a:ln/>
        </p:spPr>
        <p:txBody>
          <a:bodyPr wrap="square" rtlCol="0" anchor="t"/>
          <a:lstStyle/>
          <a:p>
            <a:pPr>
              <a:lnSpc>
                <a:spcPct val="98000"/>
              </a:lnSpc>
            </a:pPr>
            <a:r>
              <a:rPr lang="en-US" sz="1100" i="1">
                <a:solidFill>
                  <a:srgbClr val="6E6D78"/>
                </a:solidFill>
                <a:latin typeface="Segoe UI" pitchFamily="34" charset="0"/>
                <a:ea typeface="Segoe UI" pitchFamily="34" charset="-122"/>
                <a:cs typeface="Segoe UI" pitchFamily="34" charset="-120"/>
              </a:rPr>
              <a:t>Nothing turns on until IT decides — control stays with the admin.</a:t>
            </a:r>
            <a:endParaRPr lang="en-US" sz="1100">
              <a:solidFill>
                <a:srgbClr val="FFFFFF"/>
              </a:solidFill>
              <a:latin typeface="Arial" panose="020B0604020202020204"/>
            </a:endParaRPr>
          </a:p>
        </p:txBody>
      </p:sp>
      <p:sp>
        <p:nvSpPr>
          <p:cNvPr id="28" name="Shape 25"/>
          <p:cNvSpPr/>
          <p:nvPr/>
        </p:nvSpPr>
        <p:spPr>
          <a:xfrm>
            <a:off x="4610164" y="3277886"/>
            <a:ext cx="100584" cy="100584"/>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29" name="Text 26"/>
          <p:cNvSpPr/>
          <p:nvPr/>
        </p:nvSpPr>
        <p:spPr>
          <a:xfrm>
            <a:off x="4829620" y="3195590"/>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Off by default — it runs only once an admin switches it on in the Microsoft 365 admin center</a:t>
            </a:r>
            <a:endParaRPr lang="en-US" sz="1150">
              <a:solidFill>
                <a:srgbClr val="FFFFFF"/>
              </a:solidFill>
              <a:latin typeface="Arial" panose="020B0604020202020204"/>
            </a:endParaRPr>
          </a:p>
        </p:txBody>
      </p:sp>
      <p:sp>
        <p:nvSpPr>
          <p:cNvPr id="30" name="Shape 27"/>
          <p:cNvSpPr/>
          <p:nvPr/>
        </p:nvSpPr>
        <p:spPr>
          <a:xfrm>
            <a:off x="4610164" y="3881390"/>
            <a:ext cx="100584" cy="100584"/>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1" name="Text 28"/>
          <p:cNvSpPr/>
          <p:nvPr/>
        </p:nvSpPr>
        <p:spPr>
          <a:xfrm>
            <a:off x="4829620" y="3799094"/>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Access scoped to everyone, specific groups, or no one</a:t>
            </a:r>
            <a:endParaRPr lang="en-US" sz="1150">
              <a:solidFill>
                <a:srgbClr val="FFFFFF"/>
              </a:solidFill>
              <a:latin typeface="Arial" panose="020B0604020202020204"/>
            </a:endParaRPr>
          </a:p>
        </p:txBody>
      </p:sp>
      <p:sp>
        <p:nvSpPr>
          <p:cNvPr id="32" name="Shape 29"/>
          <p:cNvSpPr/>
          <p:nvPr/>
        </p:nvSpPr>
        <p:spPr>
          <a:xfrm>
            <a:off x="4610164" y="4484894"/>
            <a:ext cx="100584" cy="100584"/>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3" name="Text 30"/>
          <p:cNvSpPr/>
          <p:nvPr/>
        </p:nvSpPr>
        <p:spPr>
          <a:xfrm>
            <a:off x="4829620" y="4402598"/>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Deployed or pinned for users, or added by them from the Agent Store</a:t>
            </a:r>
            <a:endParaRPr lang="en-US" sz="1150">
              <a:solidFill>
                <a:srgbClr val="FFFFFF"/>
              </a:solidFill>
              <a:latin typeface="Arial" panose="020B0604020202020204"/>
            </a:endParaRPr>
          </a:p>
        </p:txBody>
      </p:sp>
      <p:sp>
        <p:nvSpPr>
          <p:cNvPr id="34" name="Shape 31"/>
          <p:cNvSpPr/>
          <p:nvPr/>
        </p:nvSpPr>
        <p:spPr>
          <a:xfrm>
            <a:off x="8130604" y="1915430"/>
            <a:ext cx="3538728" cy="3200400"/>
          </a:xfrm>
          <a:prstGeom prst="roundRect">
            <a:avLst>
              <a:gd name="adj" fmla="val 2286"/>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35" name="Shape 32"/>
          <p:cNvSpPr/>
          <p:nvPr/>
        </p:nvSpPr>
        <p:spPr>
          <a:xfrm>
            <a:off x="8130604" y="1915430"/>
            <a:ext cx="3538728"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36" name="Text 33"/>
          <p:cNvSpPr/>
          <p:nvPr/>
        </p:nvSpPr>
        <p:spPr>
          <a:xfrm>
            <a:off x="8404924" y="2153174"/>
            <a:ext cx="2990088" cy="347472"/>
          </a:xfrm>
          <a:prstGeom prst="rect">
            <a:avLst/>
          </a:prstGeom>
          <a:noFill/>
          <a:ln/>
        </p:spPr>
        <p:txBody>
          <a:bodyPr wrap="square" rtlCol="0" anchor="ctr"/>
          <a:lstStyle/>
          <a:p>
            <a:r>
              <a:rPr lang="en-US" sz="1550" b="1">
                <a:solidFill>
                  <a:srgbClr val="01B08D"/>
                </a:solidFill>
                <a:latin typeface="Segoe UI Semibold" pitchFamily="34" charset="0"/>
                <a:ea typeface="Segoe UI Semibold" pitchFamily="34" charset="-122"/>
                <a:cs typeface="Segoe UI Semibold" pitchFamily="34" charset="-120"/>
              </a:rPr>
              <a:t>Where it runs</a:t>
            </a:r>
            <a:endParaRPr lang="en-US" sz="1550">
              <a:solidFill>
                <a:srgbClr val="FFFFFF"/>
              </a:solidFill>
              <a:latin typeface="Arial" panose="020B0604020202020204"/>
            </a:endParaRPr>
          </a:p>
        </p:txBody>
      </p:sp>
      <p:sp>
        <p:nvSpPr>
          <p:cNvPr id="37" name="Text 34"/>
          <p:cNvSpPr/>
          <p:nvPr/>
        </p:nvSpPr>
        <p:spPr>
          <a:xfrm>
            <a:off x="8404924" y="2518934"/>
            <a:ext cx="3035808" cy="548640"/>
          </a:xfrm>
          <a:prstGeom prst="rect">
            <a:avLst/>
          </a:prstGeom>
          <a:noFill/>
          <a:ln/>
        </p:spPr>
        <p:txBody>
          <a:bodyPr wrap="square" rtlCol="0" anchor="t"/>
          <a:lstStyle/>
          <a:p>
            <a:pPr>
              <a:lnSpc>
                <a:spcPct val="98000"/>
              </a:lnSpc>
            </a:pPr>
            <a:r>
              <a:rPr lang="en-US" sz="1100" i="1">
                <a:solidFill>
                  <a:srgbClr val="6E6D78"/>
                </a:solidFill>
                <a:latin typeface="Segoe UI" pitchFamily="34" charset="0"/>
                <a:ea typeface="Segoe UI" pitchFamily="34" charset="-122"/>
                <a:cs typeface="Segoe UI" pitchFamily="34" charset="-120"/>
              </a:rPr>
              <a:t>Available across the places people already work.</a:t>
            </a:r>
            <a:endParaRPr lang="en-US" sz="1100">
              <a:solidFill>
                <a:srgbClr val="FFFFFF"/>
              </a:solidFill>
              <a:latin typeface="Arial" panose="020B0604020202020204"/>
            </a:endParaRPr>
          </a:p>
        </p:txBody>
      </p:sp>
      <p:sp>
        <p:nvSpPr>
          <p:cNvPr id="38" name="Shape 35"/>
          <p:cNvSpPr/>
          <p:nvPr/>
        </p:nvSpPr>
        <p:spPr>
          <a:xfrm>
            <a:off x="8423212" y="3277886"/>
            <a:ext cx="100584" cy="100584"/>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39" name="Text 36"/>
          <p:cNvSpPr/>
          <p:nvPr/>
        </p:nvSpPr>
        <p:spPr>
          <a:xfrm>
            <a:off x="8642668" y="3195590"/>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Web and desktop, in the Microsoft 365 Copilot app</a:t>
            </a:r>
            <a:endParaRPr lang="en-US" sz="1150">
              <a:solidFill>
                <a:srgbClr val="FFFFFF"/>
              </a:solidFill>
              <a:latin typeface="Arial" panose="020B0604020202020204"/>
            </a:endParaRPr>
          </a:p>
        </p:txBody>
      </p:sp>
      <p:sp>
        <p:nvSpPr>
          <p:cNvPr id="40" name="Shape 37"/>
          <p:cNvSpPr/>
          <p:nvPr/>
        </p:nvSpPr>
        <p:spPr>
          <a:xfrm>
            <a:off x="8423212" y="3881390"/>
            <a:ext cx="100584" cy="100584"/>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41" name="Text 38"/>
          <p:cNvSpPr/>
          <p:nvPr/>
        </p:nvSpPr>
        <p:spPr>
          <a:xfrm>
            <a:off x="8642668" y="3799094"/>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iOS and Android</a:t>
            </a:r>
            <a:endParaRPr lang="en-US" sz="1150">
              <a:solidFill>
                <a:srgbClr val="FFFFFF"/>
              </a:solidFill>
              <a:latin typeface="Arial" panose="020B0604020202020204"/>
            </a:endParaRPr>
          </a:p>
        </p:txBody>
      </p:sp>
      <p:sp>
        <p:nvSpPr>
          <p:cNvPr id="42" name="Shape 39"/>
          <p:cNvSpPr/>
          <p:nvPr/>
        </p:nvSpPr>
        <p:spPr>
          <a:xfrm>
            <a:off x="8423212" y="4484894"/>
            <a:ext cx="100584" cy="100584"/>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43" name="Text 40"/>
          <p:cNvSpPr/>
          <p:nvPr/>
        </p:nvSpPr>
        <p:spPr>
          <a:xfrm>
            <a:off x="8642668" y="4402598"/>
            <a:ext cx="2788920" cy="749808"/>
          </a:xfrm>
          <a:prstGeom prst="rect">
            <a:avLst/>
          </a:prstGeom>
          <a:noFill/>
          <a:ln/>
        </p:spPr>
        <p:txBody>
          <a:bodyPr wrap="square" rtlCol="0" anchor="t"/>
          <a:lstStyle/>
          <a:p>
            <a:pPr>
              <a:lnSpc>
                <a:spcPct val="98000"/>
              </a:lnSpc>
            </a:pPr>
            <a:r>
              <a:rPr lang="en-US" sz="1150">
                <a:solidFill>
                  <a:srgbClr val="323139"/>
                </a:solidFill>
                <a:latin typeface="Segoe UI" pitchFamily="34" charset="0"/>
                <a:ea typeface="Segoe UI" pitchFamily="34" charset="-122"/>
                <a:cs typeface="Segoe UI" pitchFamily="34" charset="-120"/>
              </a:rPr>
              <a:t>Cloud-native — tasks keep running even when your device is off</a:t>
            </a:r>
            <a:endParaRPr lang="en-US" sz="1150">
              <a:solidFill>
                <a:srgbClr val="FFFFFF"/>
              </a:solidFill>
              <a:latin typeface="Arial" panose="020B0604020202020204"/>
            </a:endParaRPr>
          </a:p>
        </p:txBody>
      </p:sp>
      <p:sp>
        <p:nvSpPr>
          <p:cNvPr id="44" name="Shape 41"/>
          <p:cNvSpPr/>
          <p:nvPr/>
        </p:nvSpPr>
        <p:spPr>
          <a:xfrm>
            <a:off x="504508" y="5340096"/>
            <a:ext cx="11183112" cy="868680"/>
          </a:xfrm>
          <a:prstGeom prst="roundRect">
            <a:avLst>
              <a:gd name="adj" fmla="val 6316"/>
            </a:avLst>
          </a:prstGeom>
          <a:solidFill>
            <a:srgbClr val="FFF4EC"/>
          </a:solidFill>
          <a:ln/>
        </p:spPr>
        <p:txBody>
          <a:bodyPr/>
          <a:lstStyle/>
          <a:p>
            <a:endParaRPr lang="en-AU">
              <a:solidFill>
                <a:srgbClr val="FFFFFF"/>
              </a:solidFill>
              <a:latin typeface="Arial" panose="020B0604020202020204"/>
            </a:endParaRPr>
          </a:p>
        </p:txBody>
      </p:sp>
      <p:sp>
        <p:nvSpPr>
          <p:cNvPr id="45" name="Shape 42"/>
          <p:cNvSpPr/>
          <p:nvPr/>
        </p:nvSpPr>
        <p:spPr>
          <a:xfrm>
            <a:off x="504508" y="5449824"/>
            <a:ext cx="73152" cy="64922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46" name="Text 43"/>
          <p:cNvSpPr/>
          <p:nvPr/>
        </p:nvSpPr>
        <p:spPr>
          <a:xfrm>
            <a:off x="778828" y="5468112"/>
            <a:ext cx="10058400" cy="256032"/>
          </a:xfrm>
          <a:prstGeom prst="rect">
            <a:avLst/>
          </a:prstGeom>
          <a:noFill/>
          <a:ln/>
        </p:spPr>
        <p:txBody>
          <a:bodyPr wrap="square" rtlCol="0" anchor="ctr"/>
          <a:lstStyle/>
          <a:p>
            <a:r>
              <a:rPr lang="en-US" sz="1100" b="1" kern="0" spc="100">
                <a:solidFill>
                  <a:srgbClr val="FFA73B"/>
                </a:solidFill>
                <a:latin typeface="Segoe UI Semibold" pitchFamily="34" charset="0"/>
                <a:ea typeface="Segoe UI Semibold" pitchFamily="34" charset="-122"/>
                <a:cs typeface="Segoe UI Semibold" pitchFamily="34" charset="-120"/>
              </a:rPr>
              <a:t>REGIONAL &amp; CLOUD AVAILABILITY</a:t>
            </a:r>
            <a:endParaRPr lang="en-US" sz="1100">
              <a:solidFill>
                <a:srgbClr val="FFFFFF"/>
              </a:solidFill>
              <a:latin typeface="Arial" panose="020B0604020202020204"/>
            </a:endParaRPr>
          </a:p>
        </p:txBody>
      </p:sp>
      <p:sp>
        <p:nvSpPr>
          <p:cNvPr id="47" name="Text 44"/>
          <p:cNvSpPr/>
          <p:nvPr/>
        </p:nvSpPr>
        <p:spPr>
          <a:xfrm>
            <a:off x="778828" y="5724144"/>
            <a:ext cx="10789920" cy="457200"/>
          </a:xfrm>
          <a:prstGeom prst="rect">
            <a:avLst/>
          </a:prstGeom>
          <a:noFill/>
          <a:ln/>
        </p:spPr>
        <p:txBody>
          <a:bodyPr wrap="square" rtlCol="0" anchor="t"/>
          <a:lstStyle/>
          <a:p>
            <a:pPr>
              <a:lnSpc>
                <a:spcPct val="98000"/>
              </a:lnSpc>
            </a:pPr>
            <a:r>
              <a:rPr lang="en-US" sz="1200" b="1">
                <a:solidFill>
                  <a:srgbClr val="000000"/>
                </a:solidFill>
                <a:latin typeface="Segoe UI Semibold" pitchFamily="34" charset="0"/>
                <a:ea typeface="Segoe UI Semibold" pitchFamily="34" charset="-122"/>
                <a:cs typeface="Segoe UI Semibold" pitchFamily="34" charset="-120"/>
              </a:rPr>
              <a:t>Off by default for EU and UK customers</a:t>
            </a:r>
            <a:r>
              <a:rPr lang="en-US" sz="1200">
                <a:solidFill>
                  <a:srgbClr val="323139"/>
                </a:solidFill>
                <a:latin typeface="Segoe UI" pitchFamily="34" charset="0"/>
                <a:ea typeface="Segoe UI" pitchFamily="34" charset="-122"/>
                <a:cs typeface="Segoe UI" pitchFamily="34" charset="-120"/>
              </a:rPr>
              <a:t> — Anthropic models sit outside the EU Data Boundary, so admins must choose to enable. Not available in US Government (GCC, GCC High, DoD) or sovereign clouds.</a:t>
            </a:r>
            <a:endParaRPr lang="en-US" sz="12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283F515B-D40D-80D5-BB10-53AF7F48A040}"/>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COST MANAGEMENT</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972800" cy="512064"/>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Staying in control of spend</a:t>
            </a:r>
            <a:endParaRPr lang="en-US" sz="2800">
              <a:solidFill>
                <a:srgbClr val="FFFFFF"/>
              </a:solidFill>
              <a:latin typeface="Arial" panose="020B0604020202020204"/>
            </a:endParaRPr>
          </a:p>
        </p:txBody>
      </p:sp>
      <p:sp>
        <p:nvSpPr>
          <p:cNvPr id="15" name="Text 12"/>
          <p:cNvSpPr/>
          <p:nvPr/>
        </p:nvSpPr>
        <p:spPr>
          <a:xfrm>
            <a:off x="504508" y="1152144"/>
            <a:ext cx="1115568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Cowork spend is managed from the Microsoft 365 admin center — off by default, and governed across three themes.</a:t>
            </a:r>
            <a:endParaRPr lang="en-US" sz="1350">
              <a:solidFill>
                <a:srgbClr val="FFFFFF"/>
              </a:solidFill>
              <a:latin typeface="Arial" panose="020B0604020202020204"/>
            </a:endParaRPr>
          </a:p>
        </p:txBody>
      </p:sp>
      <p:sp>
        <p:nvSpPr>
          <p:cNvPr id="16" name="Shape 13"/>
          <p:cNvSpPr/>
          <p:nvPr/>
        </p:nvSpPr>
        <p:spPr>
          <a:xfrm>
            <a:off x="504508" y="1640402"/>
            <a:ext cx="3611880" cy="3127248"/>
          </a:xfrm>
          <a:prstGeom prst="roundRect">
            <a:avLst>
              <a:gd name="adj" fmla="val 2339"/>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504508" y="1640402"/>
            <a:ext cx="3611880"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18" name="Text 15"/>
          <p:cNvSpPr/>
          <p:nvPr/>
        </p:nvSpPr>
        <p:spPr>
          <a:xfrm>
            <a:off x="760540" y="1859858"/>
            <a:ext cx="3154680" cy="329184"/>
          </a:xfrm>
          <a:prstGeom prst="rect">
            <a:avLst/>
          </a:prstGeom>
          <a:noFill/>
          <a:ln/>
        </p:spPr>
        <p:txBody>
          <a:bodyPr wrap="square" rtlCol="0" anchor="ctr"/>
          <a:lstStyle/>
          <a:p>
            <a:r>
              <a:rPr lang="en-US" sz="1600" b="1">
                <a:solidFill>
                  <a:srgbClr val="0294ED"/>
                </a:solidFill>
                <a:latin typeface="Segoe UI Semibold" pitchFamily="34" charset="0"/>
                <a:ea typeface="Segoe UI Semibold" pitchFamily="34" charset="-122"/>
                <a:cs typeface="Segoe UI Semibold" pitchFamily="34" charset="-120"/>
              </a:rPr>
              <a:t>Control</a:t>
            </a:r>
            <a:endParaRPr lang="en-US" sz="1600">
              <a:solidFill>
                <a:srgbClr val="FFFFFF"/>
              </a:solidFill>
              <a:latin typeface="Arial" panose="020B0604020202020204"/>
            </a:endParaRPr>
          </a:p>
        </p:txBody>
      </p:sp>
      <p:sp>
        <p:nvSpPr>
          <p:cNvPr id="19" name="Text 16"/>
          <p:cNvSpPr/>
          <p:nvPr/>
        </p:nvSpPr>
        <p:spPr>
          <a:xfrm>
            <a:off x="760540" y="2225618"/>
            <a:ext cx="3154680" cy="310896"/>
          </a:xfrm>
          <a:prstGeom prst="rect">
            <a:avLst/>
          </a:prstGeom>
          <a:noFill/>
          <a:ln/>
        </p:spPr>
        <p:txBody>
          <a:bodyPr wrap="square" rtlCol="0" anchor="ctr"/>
          <a:lstStyle/>
          <a:p>
            <a:r>
              <a:rPr lang="en-US" sz="1050" i="1">
                <a:solidFill>
                  <a:srgbClr val="6E6D78"/>
                </a:solidFill>
                <a:latin typeface="Segoe UI" pitchFamily="34" charset="0"/>
                <a:ea typeface="Segoe UI" pitchFamily="34" charset="-122"/>
                <a:cs typeface="Segoe UI" pitchFamily="34" charset="-120"/>
              </a:rPr>
              <a:t>When it's on, who's in, how much they can spend.</a:t>
            </a:r>
            <a:endParaRPr lang="en-US" sz="1050">
              <a:solidFill>
                <a:srgbClr val="FFFFFF"/>
              </a:solidFill>
              <a:latin typeface="Arial" panose="020B0604020202020204"/>
            </a:endParaRPr>
          </a:p>
        </p:txBody>
      </p:sp>
      <p:sp>
        <p:nvSpPr>
          <p:cNvPr id="20" name="Shape 17"/>
          <p:cNvSpPr/>
          <p:nvPr/>
        </p:nvSpPr>
        <p:spPr>
          <a:xfrm>
            <a:off x="778828" y="2701106"/>
            <a:ext cx="91440" cy="91440"/>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1" name="Text 18"/>
          <p:cNvSpPr/>
          <p:nvPr/>
        </p:nvSpPr>
        <p:spPr>
          <a:xfrm>
            <a:off x="979996" y="261881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Off by default — admins enable per tenant</a:t>
            </a:r>
            <a:endParaRPr lang="en-US" sz="1100">
              <a:solidFill>
                <a:srgbClr val="FFFFFF"/>
              </a:solidFill>
              <a:latin typeface="Arial" panose="020B0604020202020204"/>
            </a:endParaRPr>
          </a:p>
        </p:txBody>
      </p:sp>
      <p:sp>
        <p:nvSpPr>
          <p:cNvPr id="22" name="Shape 19"/>
          <p:cNvSpPr/>
          <p:nvPr/>
        </p:nvSpPr>
        <p:spPr>
          <a:xfrm>
            <a:off x="778828" y="3204026"/>
            <a:ext cx="91440" cy="91440"/>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3" name="Text 20"/>
          <p:cNvSpPr/>
          <p:nvPr/>
        </p:nvSpPr>
        <p:spPr>
          <a:xfrm>
            <a:off x="979996" y="312173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Spending limits at tenant, group and user level</a:t>
            </a:r>
            <a:endParaRPr lang="en-US" sz="1100">
              <a:solidFill>
                <a:srgbClr val="FFFFFF"/>
              </a:solidFill>
              <a:latin typeface="Arial" panose="020B0604020202020204"/>
            </a:endParaRPr>
          </a:p>
        </p:txBody>
      </p:sp>
      <p:sp>
        <p:nvSpPr>
          <p:cNvPr id="24" name="Shape 21"/>
          <p:cNvSpPr/>
          <p:nvPr/>
        </p:nvSpPr>
        <p:spPr>
          <a:xfrm>
            <a:off x="778828" y="3706946"/>
            <a:ext cx="91440" cy="91440"/>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5" name="Text 22"/>
          <p:cNvSpPr/>
          <p:nvPr/>
        </p:nvSpPr>
        <p:spPr>
          <a:xfrm>
            <a:off x="979996" y="362465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Customisable usage alerts at chosen thresholds</a:t>
            </a:r>
            <a:endParaRPr lang="en-US" sz="1100">
              <a:solidFill>
                <a:srgbClr val="FFFFFF"/>
              </a:solidFill>
              <a:latin typeface="Arial" panose="020B0604020202020204"/>
            </a:endParaRPr>
          </a:p>
        </p:txBody>
      </p:sp>
      <p:sp>
        <p:nvSpPr>
          <p:cNvPr id="26" name="Shape 23"/>
          <p:cNvSpPr/>
          <p:nvPr/>
        </p:nvSpPr>
        <p:spPr>
          <a:xfrm>
            <a:off x="778828" y="4209866"/>
            <a:ext cx="91440" cy="91440"/>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7" name="Text 24"/>
          <p:cNvSpPr/>
          <p:nvPr/>
        </p:nvSpPr>
        <p:spPr>
          <a:xfrm>
            <a:off x="979996" y="412757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Users can request more credits in-app</a:t>
            </a:r>
            <a:endParaRPr lang="en-US" sz="1100">
              <a:solidFill>
                <a:srgbClr val="FFFFFF"/>
              </a:solidFill>
              <a:latin typeface="Arial" panose="020B0604020202020204"/>
            </a:endParaRPr>
          </a:p>
        </p:txBody>
      </p:sp>
      <p:sp>
        <p:nvSpPr>
          <p:cNvPr id="28" name="Shape 25"/>
          <p:cNvSpPr/>
          <p:nvPr/>
        </p:nvSpPr>
        <p:spPr>
          <a:xfrm>
            <a:off x="4290124" y="1640402"/>
            <a:ext cx="3611880" cy="3127248"/>
          </a:xfrm>
          <a:prstGeom prst="roundRect">
            <a:avLst>
              <a:gd name="adj" fmla="val 2339"/>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9" name="Shape 26"/>
          <p:cNvSpPr/>
          <p:nvPr/>
        </p:nvSpPr>
        <p:spPr>
          <a:xfrm>
            <a:off x="4290124" y="1640402"/>
            <a:ext cx="3611880" cy="82296"/>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30" name="Text 27"/>
          <p:cNvSpPr/>
          <p:nvPr/>
        </p:nvSpPr>
        <p:spPr>
          <a:xfrm>
            <a:off x="4546156" y="1859858"/>
            <a:ext cx="3154680" cy="329184"/>
          </a:xfrm>
          <a:prstGeom prst="rect">
            <a:avLst/>
          </a:prstGeom>
          <a:noFill/>
          <a:ln/>
        </p:spPr>
        <p:txBody>
          <a:bodyPr wrap="square" rtlCol="0" anchor="ctr"/>
          <a:lstStyle/>
          <a:p>
            <a:r>
              <a:rPr lang="en-US" sz="1600" b="1">
                <a:solidFill>
                  <a:srgbClr val="AA5AF9"/>
                </a:solidFill>
                <a:latin typeface="Segoe UI Semibold" pitchFamily="34" charset="0"/>
                <a:ea typeface="Segoe UI Semibold" pitchFamily="34" charset="-122"/>
                <a:cs typeface="Segoe UI Semibold" pitchFamily="34" charset="-120"/>
              </a:rPr>
              <a:t>Visibility</a:t>
            </a:r>
            <a:endParaRPr lang="en-US" sz="1600">
              <a:solidFill>
                <a:srgbClr val="FFFFFF"/>
              </a:solidFill>
              <a:latin typeface="Arial" panose="020B0604020202020204"/>
            </a:endParaRPr>
          </a:p>
        </p:txBody>
      </p:sp>
      <p:sp>
        <p:nvSpPr>
          <p:cNvPr id="31" name="Text 28"/>
          <p:cNvSpPr/>
          <p:nvPr/>
        </p:nvSpPr>
        <p:spPr>
          <a:xfrm>
            <a:off x="4546156" y="2225618"/>
            <a:ext cx="3154680" cy="310896"/>
          </a:xfrm>
          <a:prstGeom prst="rect">
            <a:avLst/>
          </a:prstGeom>
          <a:noFill/>
          <a:ln/>
        </p:spPr>
        <p:txBody>
          <a:bodyPr wrap="square" rtlCol="0" anchor="ctr"/>
          <a:lstStyle/>
          <a:p>
            <a:r>
              <a:rPr lang="en-US" sz="1050" i="1">
                <a:solidFill>
                  <a:srgbClr val="6E6D78"/>
                </a:solidFill>
                <a:latin typeface="Segoe UI" pitchFamily="34" charset="0"/>
                <a:ea typeface="Segoe UI" pitchFamily="34" charset="-122"/>
                <a:cs typeface="Segoe UI" pitchFamily="34" charset="-120"/>
              </a:rPr>
              <a:t>What's used, and what each task costs.</a:t>
            </a:r>
            <a:endParaRPr lang="en-US" sz="1050">
              <a:solidFill>
                <a:srgbClr val="FFFFFF"/>
              </a:solidFill>
              <a:latin typeface="Arial" panose="020B0604020202020204"/>
            </a:endParaRPr>
          </a:p>
        </p:txBody>
      </p:sp>
      <p:sp>
        <p:nvSpPr>
          <p:cNvPr id="32" name="Shape 29"/>
          <p:cNvSpPr/>
          <p:nvPr/>
        </p:nvSpPr>
        <p:spPr>
          <a:xfrm>
            <a:off x="4564444" y="2701106"/>
            <a:ext cx="91440" cy="91440"/>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3" name="Text 30"/>
          <p:cNvSpPr/>
          <p:nvPr/>
        </p:nvSpPr>
        <p:spPr>
          <a:xfrm>
            <a:off x="4765612" y="261881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Usage reporting by user, group and feature</a:t>
            </a:r>
            <a:endParaRPr lang="en-US" sz="1100">
              <a:solidFill>
                <a:srgbClr val="FFFFFF"/>
              </a:solidFill>
              <a:latin typeface="Arial" panose="020B0604020202020204"/>
            </a:endParaRPr>
          </a:p>
        </p:txBody>
      </p:sp>
      <p:sp>
        <p:nvSpPr>
          <p:cNvPr id="34" name="Shape 31"/>
          <p:cNvSpPr/>
          <p:nvPr/>
        </p:nvSpPr>
        <p:spPr>
          <a:xfrm>
            <a:off x="4564444" y="3204026"/>
            <a:ext cx="91440" cy="91440"/>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5" name="Text 32"/>
          <p:cNvSpPr/>
          <p:nvPr/>
        </p:nvSpPr>
        <p:spPr>
          <a:xfrm>
            <a:off x="4765612" y="312173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Per-task cost shown in credits (coming soon)</a:t>
            </a:r>
            <a:endParaRPr lang="en-US" sz="1100">
              <a:solidFill>
                <a:srgbClr val="FFFFFF"/>
              </a:solidFill>
              <a:latin typeface="Arial" panose="020B0604020202020204"/>
            </a:endParaRPr>
          </a:p>
        </p:txBody>
      </p:sp>
      <p:sp>
        <p:nvSpPr>
          <p:cNvPr id="36" name="Shape 33"/>
          <p:cNvSpPr/>
          <p:nvPr/>
        </p:nvSpPr>
        <p:spPr>
          <a:xfrm>
            <a:off x="4564444" y="3706946"/>
            <a:ext cx="91440" cy="91440"/>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7" name="Text 34"/>
          <p:cNvSpPr/>
          <p:nvPr/>
        </p:nvSpPr>
        <p:spPr>
          <a:xfrm>
            <a:off x="4765612" y="362465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Spend trends and runway over time</a:t>
            </a:r>
            <a:endParaRPr lang="en-US" sz="1100">
              <a:solidFill>
                <a:srgbClr val="FFFFFF"/>
              </a:solidFill>
              <a:latin typeface="Arial" panose="020B0604020202020204"/>
            </a:endParaRPr>
          </a:p>
        </p:txBody>
      </p:sp>
      <p:sp>
        <p:nvSpPr>
          <p:cNvPr id="38" name="Shape 35"/>
          <p:cNvSpPr/>
          <p:nvPr/>
        </p:nvSpPr>
        <p:spPr>
          <a:xfrm>
            <a:off x="4564444" y="4209866"/>
            <a:ext cx="91440" cy="91440"/>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39" name="Text 36"/>
          <p:cNvSpPr/>
          <p:nvPr/>
        </p:nvSpPr>
        <p:spPr>
          <a:xfrm>
            <a:off x="4765612" y="412757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Clear accountability across the organisation</a:t>
            </a:r>
            <a:endParaRPr lang="en-US" sz="1100">
              <a:solidFill>
                <a:srgbClr val="FFFFFF"/>
              </a:solidFill>
              <a:latin typeface="Arial" panose="020B0604020202020204"/>
            </a:endParaRPr>
          </a:p>
        </p:txBody>
      </p:sp>
      <p:sp>
        <p:nvSpPr>
          <p:cNvPr id="40" name="Shape 37"/>
          <p:cNvSpPr/>
          <p:nvPr/>
        </p:nvSpPr>
        <p:spPr>
          <a:xfrm>
            <a:off x="8075740" y="1640402"/>
            <a:ext cx="3611880" cy="3127248"/>
          </a:xfrm>
          <a:prstGeom prst="roundRect">
            <a:avLst>
              <a:gd name="adj" fmla="val 2339"/>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41" name="Shape 38"/>
          <p:cNvSpPr/>
          <p:nvPr/>
        </p:nvSpPr>
        <p:spPr>
          <a:xfrm>
            <a:off x="8075740" y="1640402"/>
            <a:ext cx="3611880"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2" name="Text 39"/>
          <p:cNvSpPr/>
          <p:nvPr/>
        </p:nvSpPr>
        <p:spPr>
          <a:xfrm>
            <a:off x="8331772" y="1859858"/>
            <a:ext cx="3154680" cy="329184"/>
          </a:xfrm>
          <a:prstGeom prst="rect">
            <a:avLst/>
          </a:prstGeom>
          <a:noFill/>
          <a:ln/>
        </p:spPr>
        <p:txBody>
          <a:bodyPr wrap="square" rtlCol="0" anchor="ctr"/>
          <a:lstStyle/>
          <a:p>
            <a:r>
              <a:rPr lang="en-US" sz="1600" b="1">
                <a:solidFill>
                  <a:srgbClr val="01B08D"/>
                </a:solidFill>
                <a:latin typeface="Segoe UI Semibold" pitchFamily="34" charset="0"/>
                <a:ea typeface="Segoe UI Semibold" pitchFamily="34" charset="-122"/>
                <a:cs typeface="Segoe UI Semibold" pitchFamily="34" charset="-120"/>
              </a:rPr>
              <a:t>Efficiency</a:t>
            </a:r>
            <a:endParaRPr lang="en-US" sz="1600">
              <a:solidFill>
                <a:srgbClr val="FFFFFF"/>
              </a:solidFill>
              <a:latin typeface="Arial" panose="020B0604020202020204"/>
            </a:endParaRPr>
          </a:p>
        </p:txBody>
      </p:sp>
      <p:sp>
        <p:nvSpPr>
          <p:cNvPr id="43" name="Text 40"/>
          <p:cNvSpPr/>
          <p:nvPr/>
        </p:nvSpPr>
        <p:spPr>
          <a:xfrm>
            <a:off x="8331772" y="2225618"/>
            <a:ext cx="3154680" cy="310896"/>
          </a:xfrm>
          <a:prstGeom prst="rect">
            <a:avLst/>
          </a:prstGeom>
          <a:noFill/>
          <a:ln/>
        </p:spPr>
        <p:txBody>
          <a:bodyPr wrap="square" rtlCol="0" anchor="ctr"/>
          <a:lstStyle/>
          <a:p>
            <a:r>
              <a:rPr lang="en-US" sz="1050" i="1">
                <a:solidFill>
                  <a:srgbClr val="6E6D78"/>
                </a:solidFill>
                <a:latin typeface="Segoe UI" pitchFamily="34" charset="0"/>
                <a:ea typeface="Segoe UI" pitchFamily="34" charset="-122"/>
                <a:cs typeface="Segoe UI" pitchFamily="34" charset="-120"/>
              </a:rPr>
              <a:t>Options to keep cost down.</a:t>
            </a:r>
            <a:endParaRPr lang="en-US" sz="1050">
              <a:solidFill>
                <a:srgbClr val="FFFFFF"/>
              </a:solidFill>
              <a:latin typeface="Arial" panose="020B0604020202020204"/>
            </a:endParaRPr>
          </a:p>
        </p:txBody>
      </p:sp>
      <p:sp>
        <p:nvSpPr>
          <p:cNvPr id="44" name="Shape 41"/>
          <p:cNvSpPr/>
          <p:nvPr/>
        </p:nvSpPr>
        <p:spPr>
          <a:xfrm>
            <a:off x="8350060" y="2701106"/>
            <a:ext cx="91440" cy="91440"/>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45" name="Text 42"/>
          <p:cNvSpPr/>
          <p:nvPr/>
        </p:nvSpPr>
        <p:spPr>
          <a:xfrm>
            <a:off x="8551228" y="261881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Pay-as-you-go or prepaid (P3) credits</a:t>
            </a:r>
            <a:endParaRPr lang="en-US" sz="1100">
              <a:solidFill>
                <a:srgbClr val="FFFFFF"/>
              </a:solidFill>
              <a:latin typeface="Arial" panose="020B0604020202020204"/>
            </a:endParaRPr>
          </a:p>
        </p:txBody>
      </p:sp>
      <p:sp>
        <p:nvSpPr>
          <p:cNvPr id="46" name="Shape 43"/>
          <p:cNvSpPr/>
          <p:nvPr/>
        </p:nvSpPr>
        <p:spPr>
          <a:xfrm>
            <a:off x="8350060" y="3204026"/>
            <a:ext cx="91440" cy="91440"/>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47" name="Text 44"/>
          <p:cNvSpPr/>
          <p:nvPr/>
        </p:nvSpPr>
        <p:spPr>
          <a:xfrm>
            <a:off x="8551228" y="312173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Prepaid drawn down first for the best rate</a:t>
            </a:r>
            <a:endParaRPr lang="en-US" sz="1100">
              <a:solidFill>
                <a:srgbClr val="FFFFFF"/>
              </a:solidFill>
              <a:latin typeface="Arial" panose="020B0604020202020204"/>
            </a:endParaRPr>
          </a:p>
        </p:txBody>
      </p:sp>
      <p:sp>
        <p:nvSpPr>
          <p:cNvPr id="48" name="Shape 45"/>
          <p:cNvSpPr/>
          <p:nvPr/>
        </p:nvSpPr>
        <p:spPr>
          <a:xfrm>
            <a:off x="8350060" y="3706946"/>
            <a:ext cx="91440" cy="91440"/>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49" name="Text 46"/>
          <p:cNvSpPr/>
          <p:nvPr/>
        </p:nvSpPr>
        <p:spPr>
          <a:xfrm>
            <a:off x="8551228" y="362465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Model choice where available (Frontier)</a:t>
            </a:r>
            <a:endParaRPr lang="en-US" sz="1100">
              <a:solidFill>
                <a:srgbClr val="FFFFFF"/>
              </a:solidFill>
              <a:latin typeface="Arial" panose="020B0604020202020204"/>
            </a:endParaRPr>
          </a:p>
        </p:txBody>
      </p:sp>
      <p:sp>
        <p:nvSpPr>
          <p:cNvPr id="50" name="Shape 47"/>
          <p:cNvSpPr/>
          <p:nvPr/>
        </p:nvSpPr>
        <p:spPr>
          <a:xfrm>
            <a:off x="8350060" y="4209866"/>
            <a:ext cx="91440" cy="91440"/>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51" name="Text 48"/>
          <p:cNvSpPr/>
          <p:nvPr/>
        </p:nvSpPr>
        <p:spPr>
          <a:xfrm>
            <a:off x="8551228" y="4127570"/>
            <a:ext cx="2898648" cy="457200"/>
          </a:xfrm>
          <a:prstGeom prst="rect">
            <a:avLst/>
          </a:prstGeom>
          <a:noFill/>
          <a:ln/>
        </p:spPr>
        <p:txBody>
          <a:bodyPr wrap="square" rtlCol="0" anchor="t"/>
          <a:lstStyle/>
          <a:p>
            <a:pPr>
              <a:lnSpc>
                <a:spcPct val="95000"/>
              </a:lnSpc>
            </a:pPr>
            <a:r>
              <a:rPr lang="en-US" sz="1100">
                <a:solidFill>
                  <a:srgbClr val="323139"/>
                </a:solidFill>
                <a:latin typeface="Segoe UI" pitchFamily="34" charset="0"/>
                <a:ea typeface="Segoe UI" pitchFamily="34" charset="-122"/>
                <a:cs typeface="Segoe UI" pitchFamily="34" charset="-120"/>
              </a:rPr>
              <a:t>Buy and allocate credits from one dashboard</a:t>
            </a:r>
            <a:endParaRPr lang="en-US" sz="1100">
              <a:solidFill>
                <a:srgbClr val="FFFFFF"/>
              </a:solidFill>
              <a:latin typeface="Arial" panose="020B0604020202020204"/>
            </a:endParaRPr>
          </a:p>
        </p:txBody>
      </p:sp>
      <p:sp>
        <p:nvSpPr>
          <p:cNvPr id="52" name="Text 49"/>
          <p:cNvSpPr/>
          <p:nvPr/>
        </p:nvSpPr>
        <p:spPr>
          <a:xfrm>
            <a:off x="504508" y="5007804"/>
            <a:ext cx="10058400" cy="237744"/>
          </a:xfrm>
          <a:prstGeom prst="rect">
            <a:avLst/>
          </a:prstGeom>
          <a:noFill/>
          <a:ln/>
        </p:spPr>
        <p:txBody>
          <a:bodyPr wrap="square" rtlCol="0" anchor="ctr"/>
          <a:lstStyle/>
          <a:p>
            <a:r>
              <a:rPr lang="en-US" sz="1100" b="1" kern="0" spc="100">
                <a:solidFill>
                  <a:srgbClr val="FF6B6D"/>
                </a:solidFill>
                <a:latin typeface="Segoe UI Semibold" pitchFamily="34" charset="0"/>
                <a:ea typeface="Segoe UI Semibold" pitchFamily="34" charset="-122"/>
                <a:cs typeface="Segoe UI Semibold" pitchFamily="34" charset="-120"/>
              </a:rPr>
              <a:t>THE ADMIN WORKFLOW</a:t>
            </a:r>
            <a:endParaRPr lang="en-US" sz="1100">
              <a:solidFill>
                <a:srgbClr val="FFFFFF"/>
              </a:solidFill>
              <a:latin typeface="Arial" panose="020B0604020202020204"/>
            </a:endParaRPr>
          </a:p>
        </p:txBody>
      </p:sp>
      <p:sp>
        <p:nvSpPr>
          <p:cNvPr id="53" name="Shape 50"/>
          <p:cNvSpPr/>
          <p:nvPr/>
        </p:nvSpPr>
        <p:spPr>
          <a:xfrm>
            <a:off x="504508" y="5282124"/>
            <a:ext cx="2615184" cy="749808"/>
          </a:xfrm>
          <a:prstGeom prst="roundRect">
            <a:avLst>
              <a:gd name="adj" fmla="val 7317"/>
            </a:avLst>
          </a:prstGeom>
          <a:solidFill>
            <a:srgbClr val="F7F7FA"/>
          </a:solidFill>
          <a:ln/>
        </p:spPr>
        <p:txBody>
          <a:bodyPr/>
          <a:lstStyle/>
          <a:p>
            <a:endParaRPr lang="en-AU">
              <a:solidFill>
                <a:srgbClr val="FFFFFF"/>
              </a:solidFill>
              <a:latin typeface="Arial" panose="020B0604020202020204"/>
            </a:endParaRPr>
          </a:p>
        </p:txBody>
      </p:sp>
      <p:sp>
        <p:nvSpPr>
          <p:cNvPr id="54" name="Shape 51"/>
          <p:cNvSpPr/>
          <p:nvPr/>
        </p:nvSpPr>
        <p:spPr>
          <a:xfrm>
            <a:off x="705676" y="5455860"/>
            <a:ext cx="402336" cy="402336"/>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55" name="Text 52"/>
          <p:cNvSpPr/>
          <p:nvPr/>
        </p:nvSpPr>
        <p:spPr>
          <a:xfrm>
            <a:off x="705676" y="5455860"/>
            <a:ext cx="402336" cy="402336"/>
          </a:xfrm>
          <a:prstGeom prst="rect">
            <a:avLst/>
          </a:prstGeom>
          <a:noFill/>
          <a:ln/>
        </p:spPr>
        <p:txBody>
          <a:bodyPr wrap="square" rtlCol="0" anchor="ctr"/>
          <a:lstStyle/>
          <a:p>
            <a:pPr algn="ctr"/>
            <a:r>
              <a:rPr lang="en-US" sz="1600" b="1">
                <a:solidFill>
                  <a:srgbClr val="FFFFFF"/>
                </a:solidFill>
                <a:latin typeface="Segoe Sans Display Semibold" pitchFamily="34" charset="0"/>
                <a:ea typeface="Segoe Sans Display Semibold" pitchFamily="34" charset="-122"/>
                <a:cs typeface="Segoe Sans Display Semibold" pitchFamily="34" charset="-120"/>
              </a:rPr>
              <a:t>1</a:t>
            </a:r>
            <a:endParaRPr lang="en-US" sz="1600">
              <a:solidFill>
                <a:srgbClr val="FFFFFF"/>
              </a:solidFill>
              <a:latin typeface="Arial" panose="020B0604020202020204"/>
            </a:endParaRPr>
          </a:p>
        </p:txBody>
      </p:sp>
      <p:sp>
        <p:nvSpPr>
          <p:cNvPr id="56" name="Text 53"/>
          <p:cNvSpPr/>
          <p:nvPr/>
        </p:nvSpPr>
        <p:spPr>
          <a:xfrm>
            <a:off x="1217740" y="5373564"/>
            <a:ext cx="1792224" cy="566928"/>
          </a:xfrm>
          <a:prstGeom prst="rect">
            <a:avLst/>
          </a:prstGeom>
          <a:noFill/>
          <a:ln/>
        </p:spPr>
        <p:txBody>
          <a:bodyPr wrap="square" rtlCol="0" anchor="ctr"/>
          <a:lstStyle/>
          <a:p>
            <a:pPr>
              <a:lnSpc>
                <a:spcPct val="95000"/>
              </a:lnSpc>
            </a:pPr>
            <a:r>
              <a:rPr lang="en-US" sz="1300" b="1">
                <a:solidFill>
                  <a:srgbClr val="000000"/>
                </a:solidFill>
                <a:latin typeface="Segoe UI Semibold" pitchFamily="34" charset="0"/>
                <a:ea typeface="Segoe UI Semibold" pitchFamily="34" charset="-122"/>
                <a:cs typeface="Segoe UI Semibold" pitchFamily="34" charset="-120"/>
              </a:rPr>
              <a:t>Activate
</a:t>
            </a:r>
            <a:endParaRPr lang="en-US" sz="1300">
              <a:solidFill>
                <a:srgbClr val="FFFFFF"/>
              </a:solidFill>
              <a:latin typeface="Arial" panose="020B0604020202020204"/>
            </a:endParaRPr>
          </a:p>
          <a:p>
            <a:pPr>
              <a:lnSpc>
                <a:spcPct val="95000"/>
              </a:lnSpc>
            </a:pPr>
            <a:r>
              <a:rPr lang="en-US" sz="950">
                <a:solidFill>
                  <a:srgbClr val="6E6D78"/>
                </a:solidFill>
                <a:latin typeface="Segoe UI" pitchFamily="34" charset="0"/>
                <a:ea typeface="Segoe UI" pitchFamily="34" charset="-122"/>
                <a:cs typeface="Segoe UI" pitchFamily="34" charset="-120"/>
              </a:rPr>
              <a:t>default spending policy</a:t>
            </a:r>
            <a:endParaRPr lang="en-US" sz="1300">
              <a:solidFill>
                <a:srgbClr val="FFFFFF"/>
              </a:solidFill>
              <a:latin typeface="Arial" panose="020B0604020202020204"/>
            </a:endParaRPr>
          </a:p>
        </p:txBody>
      </p:sp>
      <p:sp>
        <p:nvSpPr>
          <p:cNvPr id="57" name="Text 54"/>
          <p:cNvSpPr/>
          <p:nvPr/>
        </p:nvSpPr>
        <p:spPr>
          <a:xfrm>
            <a:off x="3119692" y="5282124"/>
            <a:ext cx="338328" cy="749808"/>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58" name="Shape 55"/>
          <p:cNvSpPr/>
          <p:nvPr/>
        </p:nvSpPr>
        <p:spPr>
          <a:xfrm>
            <a:off x="3458020" y="5282124"/>
            <a:ext cx="2615184" cy="749808"/>
          </a:xfrm>
          <a:prstGeom prst="roundRect">
            <a:avLst>
              <a:gd name="adj" fmla="val 7317"/>
            </a:avLst>
          </a:prstGeom>
          <a:solidFill>
            <a:srgbClr val="F7F7FA"/>
          </a:solidFill>
          <a:ln/>
        </p:spPr>
        <p:txBody>
          <a:bodyPr/>
          <a:lstStyle/>
          <a:p>
            <a:endParaRPr lang="en-AU">
              <a:solidFill>
                <a:srgbClr val="FFFFFF"/>
              </a:solidFill>
              <a:latin typeface="Arial" panose="020B0604020202020204"/>
            </a:endParaRPr>
          </a:p>
        </p:txBody>
      </p:sp>
      <p:sp>
        <p:nvSpPr>
          <p:cNvPr id="59" name="Shape 56"/>
          <p:cNvSpPr/>
          <p:nvPr/>
        </p:nvSpPr>
        <p:spPr>
          <a:xfrm>
            <a:off x="3659188" y="5455860"/>
            <a:ext cx="402336" cy="402336"/>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60" name="Text 57"/>
          <p:cNvSpPr/>
          <p:nvPr/>
        </p:nvSpPr>
        <p:spPr>
          <a:xfrm>
            <a:off x="3659188" y="5455860"/>
            <a:ext cx="402336" cy="402336"/>
          </a:xfrm>
          <a:prstGeom prst="rect">
            <a:avLst/>
          </a:prstGeom>
          <a:noFill/>
          <a:ln/>
        </p:spPr>
        <p:txBody>
          <a:bodyPr wrap="square" rtlCol="0" anchor="ctr"/>
          <a:lstStyle/>
          <a:p>
            <a:pPr algn="ctr"/>
            <a:r>
              <a:rPr lang="en-US" sz="1600" b="1">
                <a:solidFill>
                  <a:srgbClr val="FFFFFF"/>
                </a:solidFill>
                <a:latin typeface="Segoe Sans Display Semibold" pitchFamily="34" charset="0"/>
                <a:ea typeface="Segoe Sans Display Semibold" pitchFamily="34" charset="-122"/>
                <a:cs typeface="Segoe Sans Display Semibold" pitchFamily="34" charset="-120"/>
              </a:rPr>
              <a:t>2</a:t>
            </a:r>
            <a:endParaRPr lang="en-US" sz="1600">
              <a:solidFill>
                <a:srgbClr val="FFFFFF"/>
              </a:solidFill>
              <a:latin typeface="Arial" panose="020B0604020202020204"/>
            </a:endParaRPr>
          </a:p>
        </p:txBody>
      </p:sp>
      <p:sp>
        <p:nvSpPr>
          <p:cNvPr id="61" name="Text 58"/>
          <p:cNvSpPr/>
          <p:nvPr/>
        </p:nvSpPr>
        <p:spPr>
          <a:xfrm>
            <a:off x="4171252" y="5373564"/>
            <a:ext cx="1792224" cy="566928"/>
          </a:xfrm>
          <a:prstGeom prst="rect">
            <a:avLst/>
          </a:prstGeom>
          <a:noFill/>
          <a:ln/>
        </p:spPr>
        <p:txBody>
          <a:bodyPr wrap="square" rtlCol="0" anchor="ctr"/>
          <a:lstStyle/>
          <a:p>
            <a:pPr>
              <a:lnSpc>
                <a:spcPct val="95000"/>
              </a:lnSpc>
            </a:pPr>
            <a:r>
              <a:rPr lang="en-US" sz="1300" b="1">
                <a:solidFill>
                  <a:srgbClr val="000000"/>
                </a:solidFill>
                <a:latin typeface="Segoe UI Semibold" pitchFamily="34" charset="0"/>
                <a:ea typeface="Segoe UI Semibold" pitchFamily="34" charset="-122"/>
                <a:cs typeface="Segoe UI Semibold" pitchFamily="34" charset="-120"/>
              </a:rPr>
              <a:t>Configure
</a:t>
            </a:r>
            <a:endParaRPr lang="en-US" sz="1300">
              <a:solidFill>
                <a:srgbClr val="FFFFFF"/>
              </a:solidFill>
              <a:latin typeface="Arial" panose="020B0604020202020204"/>
            </a:endParaRPr>
          </a:p>
          <a:p>
            <a:pPr>
              <a:lnSpc>
                <a:spcPct val="95000"/>
              </a:lnSpc>
            </a:pPr>
            <a:r>
              <a:rPr lang="en-US" sz="950">
                <a:solidFill>
                  <a:srgbClr val="6E6D78"/>
                </a:solidFill>
                <a:latin typeface="Segoe UI" pitchFamily="34" charset="0"/>
                <a:ea typeface="Segoe UI" pitchFamily="34" charset="-122"/>
                <a:cs typeface="Segoe UI" pitchFamily="34" charset="-120"/>
              </a:rPr>
              <a:t>group &amp; user policies</a:t>
            </a:r>
            <a:endParaRPr lang="en-US" sz="1300">
              <a:solidFill>
                <a:srgbClr val="FFFFFF"/>
              </a:solidFill>
              <a:latin typeface="Arial" panose="020B0604020202020204"/>
            </a:endParaRPr>
          </a:p>
        </p:txBody>
      </p:sp>
      <p:sp>
        <p:nvSpPr>
          <p:cNvPr id="62" name="Text 59"/>
          <p:cNvSpPr/>
          <p:nvPr/>
        </p:nvSpPr>
        <p:spPr>
          <a:xfrm>
            <a:off x="6073204" y="5282124"/>
            <a:ext cx="338328" cy="749808"/>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63" name="Shape 60"/>
          <p:cNvSpPr/>
          <p:nvPr/>
        </p:nvSpPr>
        <p:spPr>
          <a:xfrm>
            <a:off x="6411532" y="5282124"/>
            <a:ext cx="2615184" cy="749808"/>
          </a:xfrm>
          <a:prstGeom prst="roundRect">
            <a:avLst>
              <a:gd name="adj" fmla="val 7317"/>
            </a:avLst>
          </a:prstGeom>
          <a:solidFill>
            <a:srgbClr val="F7F7FA"/>
          </a:solidFill>
          <a:ln/>
        </p:spPr>
        <p:txBody>
          <a:bodyPr/>
          <a:lstStyle/>
          <a:p>
            <a:endParaRPr lang="en-AU">
              <a:solidFill>
                <a:srgbClr val="FFFFFF"/>
              </a:solidFill>
              <a:latin typeface="Arial" panose="020B0604020202020204"/>
            </a:endParaRPr>
          </a:p>
        </p:txBody>
      </p:sp>
      <p:sp>
        <p:nvSpPr>
          <p:cNvPr id="64" name="Shape 61"/>
          <p:cNvSpPr/>
          <p:nvPr/>
        </p:nvSpPr>
        <p:spPr>
          <a:xfrm>
            <a:off x="6612700" y="5455860"/>
            <a:ext cx="402336" cy="402336"/>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65" name="Text 62"/>
          <p:cNvSpPr/>
          <p:nvPr/>
        </p:nvSpPr>
        <p:spPr>
          <a:xfrm>
            <a:off x="6612700" y="5455860"/>
            <a:ext cx="402336" cy="402336"/>
          </a:xfrm>
          <a:prstGeom prst="rect">
            <a:avLst/>
          </a:prstGeom>
          <a:noFill/>
          <a:ln/>
        </p:spPr>
        <p:txBody>
          <a:bodyPr wrap="square" rtlCol="0" anchor="ctr"/>
          <a:lstStyle/>
          <a:p>
            <a:pPr algn="ctr"/>
            <a:r>
              <a:rPr lang="en-US" sz="1600" b="1">
                <a:solidFill>
                  <a:srgbClr val="FFFFFF"/>
                </a:solidFill>
                <a:latin typeface="Segoe Sans Display Semibold" pitchFamily="34" charset="0"/>
                <a:ea typeface="Segoe Sans Display Semibold" pitchFamily="34" charset="-122"/>
                <a:cs typeface="Segoe Sans Display Semibold" pitchFamily="34" charset="-120"/>
              </a:rPr>
              <a:t>3</a:t>
            </a:r>
            <a:endParaRPr lang="en-US" sz="1600">
              <a:solidFill>
                <a:srgbClr val="FFFFFF"/>
              </a:solidFill>
              <a:latin typeface="Arial" panose="020B0604020202020204"/>
            </a:endParaRPr>
          </a:p>
        </p:txBody>
      </p:sp>
      <p:sp>
        <p:nvSpPr>
          <p:cNvPr id="66" name="Text 63"/>
          <p:cNvSpPr/>
          <p:nvPr/>
        </p:nvSpPr>
        <p:spPr>
          <a:xfrm>
            <a:off x="7124764" y="5373564"/>
            <a:ext cx="1792224" cy="566928"/>
          </a:xfrm>
          <a:prstGeom prst="rect">
            <a:avLst/>
          </a:prstGeom>
          <a:noFill/>
          <a:ln/>
        </p:spPr>
        <p:txBody>
          <a:bodyPr wrap="square" rtlCol="0" anchor="ctr"/>
          <a:lstStyle/>
          <a:p>
            <a:pPr>
              <a:lnSpc>
                <a:spcPct val="95000"/>
              </a:lnSpc>
            </a:pPr>
            <a:r>
              <a:rPr lang="en-US" sz="1300" b="1">
                <a:solidFill>
                  <a:srgbClr val="000000"/>
                </a:solidFill>
                <a:latin typeface="Segoe UI Semibold" pitchFamily="34" charset="0"/>
                <a:ea typeface="Segoe UI Semibold" pitchFamily="34" charset="-122"/>
                <a:cs typeface="Segoe UI Semibold" pitchFamily="34" charset="-120"/>
              </a:rPr>
              <a:t>Monitor
</a:t>
            </a:r>
            <a:endParaRPr lang="en-US" sz="1300">
              <a:solidFill>
                <a:srgbClr val="FFFFFF"/>
              </a:solidFill>
              <a:latin typeface="Arial" panose="020B0604020202020204"/>
            </a:endParaRPr>
          </a:p>
          <a:p>
            <a:pPr>
              <a:lnSpc>
                <a:spcPct val="95000"/>
              </a:lnSpc>
            </a:pPr>
            <a:r>
              <a:rPr lang="en-US" sz="950">
                <a:solidFill>
                  <a:srgbClr val="6E6D78"/>
                </a:solidFill>
                <a:latin typeface="Segoe UI" pitchFamily="34" charset="0"/>
                <a:ea typeface="Segoe UI" pitchFamily="34" charset="-122"/>
                <a:cs typeface="Segoe UI" pitchFamily="34" charset="-120"/>
              </a:rPr>
              <a:t>usage and optimise</a:t>
            </a:r>
            <a:endParaRPr lang="en-US" sz="1300">
              <a:solidFill>
                <a:srgbClr val="FFFFFF"/>
              </a:solidFill>
              <a:latin typeface="Arial" panose="020B0604020202020204"/>
            </a:endParaRPr>
          </a:p>
        </p:txBody>
      </p:sp>
      <p:sp>
        <p:nvSpPr>
          <p:cNvPr id="67" name="Text 64"/>
          <p:cNvSpPr/>
          <p:nvPr/>
        </p:nvSpPr>
        <p:spPr>
          <a:xfrm>
            <a:off x="9026716" y="5282124"/>
            <a:ext cx="338328" cy="749808"/>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68" name="Shape 65"/>
          <p:cNvSpPr/>
          <p:nvPr/>
        </p:nvSpPr>
        <p:spPr>
          <a:xfrm>
            <a:off x="9365044" y="5282124"/>
            <a:ext cx="2615184" cy="749808"/>
          </a:xfrm>
          <a:prstGeom prst="roundRect">
            <a:avLst>
              <a:gd name="adj" fmla="val 7317"/>
            </a:avLst>
          </a:prstGeom>
          <a:solidFill>
            <a:srgbClr val="F7F7FA"/>
          </a:solidFill>
          <a:ln/>
        </p:spPr>
        <p:txBody>
          <a:bodyPr/>
          <a:lstStyle/>
          <a:p>
            <a:endParaRPr lang="en-AU">
              <a:solidFill>
                <a:srgbClr val="FFFFFF"/>
              </a:solidFill>
              <a:latin typeface="Arial" panose="020B0604020202020204"/>
            </a:endParaRPr>
          </a:p>
        </p:txBody>
      </p:sp>
      <p:sp>
        <p:nvSpPr>
          <p:cNvPr id="69" name="Shape 66"/>
          <p:cNvSpPr/>
          <p:nvPr/>
        </p:nvSpPr>
        <p:spPr>
          <a:xfrm>
            <a:off x="9566212" y="5455860"/>
            <a:ext cx="402336" cy="402336"/>
          </a:xfrm>
          <a:prstGeom prst="ellipse">
            <a:avLst/>
          </a:prstGeom>
          <a:solidFill>
            <a:srgbClr val="FFC229"/>
          </a:solidFill>
          <a:ln/>
        </p:spPr>
        <p:txBody>
          <a:bodyPr/>
          <a:lstStyle/>
          <a:p>
            <a:endParaRPr lang="en-AU">
              <a:solidFill>
                <a:srgbClr val="FFFFFF"/>
              </a:solidFill>
              <a:latin typeface="Arial" panose="020B0604020202020204"/>
            </a:endParaRPr>
          </a:p>
        </p:txBody>
      </p:sp>
      <p:sp>
        <p:nvSpPr>
          <p:cNvPr id="70" name="Text 67"/>
          <p:cNvSpPr/>
          <p:nvPr/>
        </p:nvSpPr>
        <p:spPr>
          <a:xfrm>
            <a:off x="9566212" y="5455860"/>
            <a:ext cx="402336" cy="402336"/>
          </a:xfrm>
          <a:prstGeom prst="rect">
            <a:avLst/>
          </a:prstGeom>
          <a:noFill/>
          <a:ln/>
        </p:spPr>
        <p:txBody>
          <a:bodyPr wrap="square" rtlCol="0" anchor="ctr"/>
          <a:lstStyle/>
          <a:p>
            <a:pPr algn="ctr"/>
            <a:r>
              <a:rPr lang="en-US" sz="1600" b="1">
                <a:solidFill>
                  <a:srgbClr val="FFFFFF"/>
                </a:solidFill>
                <a:latin typeface="Segoe Sans Display Semibold" pitchFamily="34" charset="0"/>
                <a:ea typeface="Segoe Sans Display Semibold" pitchFamily="34" charset="-122"/>
                <a:cs typeface="Segoe Sans Display Semibold" pitchFamily="34" charset="-120"/>
              </a:rPr>
              <a:t>4</a:t>
            </a:r>
            <a:endParaRPr lang="en-US" sz="1600">
              <a:solidFill>
                <a:srgbClr val="FFFFFF"/>
              </a:solidFill>
              <a:latin typeface="Arial" panose="020B0604020202020204"/>
            </a:endParaRPr>
          </a:p>
        </p:txBody>
      </p:sp>
      <p:sp>
        <p:nvSpPr>
          <p:cNvPr id="71" name="Text 68"/>
          <p:cNvSpPr/>
          <p:nvPr/>
        </p:nvSpPr>
        <p:spPr>
          <a:xfrm>
            <a:off x="10078276" y="5373564"/>
            <a:ext cx="1792224" cy="566928"/>
          </a:xfrm>
          <a:prstGeom prst="rect">
            <a:avLst/>
          </a:prstGeom>
          <a:noFill/>
          <a:ln/>
        </p:spPr>
        <p:txBody>
          <a:bodyPr wrap="square" rtlCol="0" anchor="ctr"/>
          <a:lstStyle/>
          <a:p>
            <a:pPr>
              <a:lnSpc>
                <a:spcPct val="95000"/>
              </a:lnSpc>
            </a:pPr>
            <a:r>
              <a:rPr lang="en-US" sz="1300" b="1">
                <a:solidFill>
                  <a:srgbClr val="000000"/>
                </a:solidFill>
                <a:latin typeface="Segoe UI Semibold" pitchFamily="34" charset="0"/>
                <a:ea typeface="Segoe UI Semibold" pitchFamily="34" charset="-122"/>
                <a:cs typeface="Segoe UI Semibold" pitchFamily="34" charset="-120"/>
              </a:rPr>
              <a:t>Purchase
</a:t>
            </a:r>
            <a:endParaRPr lang="en-US" sz="1300">
              <a:solidFill>
                <a:srgbClr val="FFFFFF"/>
              </a:solidFill>
              <a:latin typeface="Arial" panose="020B0604020202020204"/>
            </a:endParaRPr>
          </a:p>
          <a:p>
            <a:pPr>
              <a:lnSpc>
                <a:spcPct val="95000"/>
              </a:lnSpc>
            </a:pPr>
            <a:r>
              <a:rPr lang="en-US" sz="950">
                <a:solidFill>
                  <a:srgbClr val="6E6D78"/>
                </a:solidFill>
                <a:latin typeface="Segoe UI" pitchFamily="34" charset="0"/>
                <a:ea typeface="Segoe UI" pitchFamily="34" charset="-122"/>
                <a:cs typeface="Segoe UI" pitchFamily="34" charset="-120"/>
              </a:rPr>
              <a:t>credits — PayGo or P3</a:t>
            </a:r>
            <a:endParaRPr lang="en-US" sz="13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796659C1-9287-8FF9-39FB-4529CFE8CB4B}"/>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5965" y="311709"/>
            <a:ext cx="8227457" cy="274249"/>
          </a:xfrm>
          <a:prstGeom prst="rect">
            <a:avLst/>
          </a:prstGeom>
          <a:noFill/>
          <a:ln/>
        </p:spPr>
        <p:txBody>
          <a:bodyPr wrap="square" rtlCol="0" anchor="ctr"/>
          <a:lstStyle/>
          <a:p>
            <a:pPr defTabSz="914126"/>
            <a:r>
              <a:rPr lang="en-US" sz="1100" b="1" kern="0" spc="200">
                <a:solidFill>
                  <a:srgbClr val="FF6B6D"/>
                </a:solidFill>
                <a:latin typeface="Segoe UI Semibold" pitchFamily="34" charset="0"/>
                <a:ea typeface="Segoe UI Semibold" pitchFamily="34" charset="-122"/>
                <a:cs typeface="Segoe UI Semibold" pitchFamily="34" charset="-120"/>
              </a:rPr>
              <a:t>COST MANAGEMENT</a:t>
            </a:r>
            <a:endParaRPr lang="en-US" sz="1100">
              <a:solidFill>
                <a:prstClr val="black"/>
              </a:solidFill>
              <a:latin typeface="Calibri" panose="020F0502020204030204"/>
            </a:endParaRPr>
          </a:p>
        </p:txBody>
      </p:sp>
      <p:sp>
        <p:nvSpPr>
          <p:cNvPr id="3" name="Shape 1"/>
          <p:cNvSpPr/>
          <p:nvPr/>
        </p:nvSpPr>
        <p:spPr>
          <a:xfrm>
            <a:off x="505964" y="6564575"/>
            <a:ext cx="383948" cy="54850"/>
          </a:xfrm>
          <a:prstGeom prst="rect">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4" name="Shape 2"/>
          <p:cNvSpPr/>
          <p:nvPr/>
        </p:nvSpPr>
        <p:spPr>
          <a:xfrm>
            <a:off x="889912" y="6564575"/>
            <a:ext cx="383948" cy="54850"/>
          </a:xfrm>
          <a:prstGeom prst="rect">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5" name="Shape 3"/>
          <p:cNvSpPr/>
          <p:nvPr/>
        </p:nvSpPr>
        <p:spPr>
          <a:xfrm>
            <a:off x="1273860" y="6564575"/>
            <a:ext cx="383948" cy="54850"/>
          </a:xfrm>
          <a:prstGeom prst="rect">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6" name="Shape 4"/>
          <p:cNvSpPr/>
          <p:nvPr/>
        </p:nvSpPr>
        <p:spPr>
          <a:xfrm>
            <a:off x="1657808" y="6564575"/>
            <a:ext cx="383948" cy="54850"/>
          </a:xfrm>
          <a:prstGeom prst="rect">
            <a:avLst/>
          </a:prstGeom>
          <a:solidFill>
            <a:srgbClr val="EC489F"/>
          </a:solidFill>
          <a:ln/>
        </p:spPr>
        <p:txBody>
          <a:bodyPr/>
          <a:lstStyle/>
          <a:p>
            <a:pPr defTabSz="914126"/>
            <a:endParaRPr lang="en-AU" sz="1799">
              <a:solidFill>
                <a:prstClr val="black"/>
              </a:solidFill>
              <a:latin typeface="Calibri" panose="020F0502020204030204"/>
            </a:endParaRPr>
          </a:p>
        </p:txBody>
      </p:sp>
      <p:sp>
        <p:nvSpPr>
          <p:cNvPr id="7" name="Shape 5"/>
          <p:cNvSpPr/>
          <p:nvPr/>
        </p:nvSpPr>
        <p:spPr>
          <a:xfrm>
            <a:off x="2041756" y="6564575"/>
            <a:ext cx="383948" cy="54850"/>
          </a:xfrm>
          <a:prstGeom prst="rect">
            <a:avLst/>
          </a:prstGeom>
          <a:solidFill>
            <a:srgbClr val="FF6B6D"/>
          </a:solidFill>
          <a:ln/>
        </p:spPr>
        <p:txBody>
          <a:bodyPr/>
          <a:lstStyle/>
          <a:p>
            <a:pPr defTabSz="914126"/>
            <a:endParaRPr lang="en-AU" sz="1799">
              <a:solidFill>
                <a:prstClr val="black"/>
              </a:solidFill>
              <a:latin typeface="Calibri" panose="020F0502020204030204"/>
            </a:endParaRPr>
          </a:p>
        </p:txBody>
      </p:sp>
      <p:sp>
        <p:nvSpPr>
          <p:cNvPr id="8" name="Shape 6"/>
          <p:cNvSpPr/>
          <p:nvPr/>
        </p:nvSpPr>
        <p:spPr>
          <a:xfrm>
            <a:off x="2425704" y="6564575"/>
            <a:ext cx="383948" cy="54850"/>
          </a:xfrm>
          <a:prstGeom prst="rect">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9" name="Shape 7"/>
          <p:cNvSpPr/>
          <p:nvPr/>
        </p:nvSpPr>
        <p:spPr>
          <a:xfrm>
            <a:off x="2809652" y="6564575"/>
            <a:ext cx="383948" cy="54850"/>
          </a:xfrm>
          <a:prstGeom prst="rect">
            <a:avLst/>
          </a:prstGeom>
          <a:solidFill>
            <a:srgbClr val="FFC229"/>
          </a:solidFill>
          <a:ln/>
        </p:spPr>
        <p:txBody>
          <a:bodyPr/>
          <a:lstStyle/>
          <a:p>
            <a:pPr defTabSz="914126"/>
            <a:endParaRPr lang="en-AU" sz="1799">
              <a:solidFill>
                <a:prstClr val="black"/>
              </a:solidFill>
              <a:latin typeface="Calibri" panose="020F0502020204030204"/>
            </a:endParaRPr>
          </a:p>
        </p:txBody>
      </p:sp>
      <p:sp>
        <p:nvSpPr>
          <p:cNvPr id="10" name="Shape 8"/>
          <p:cNvSpPr/>
          <p:nvPr/>
        </p:nvSpPr>
        <p:spPr>
          <a:xfrm>
            <a:off x="3193600" y="6564575"/>
            <a:ext cx="383948" cy="54850"/>
          </a:xfrm>
          <a:prstGeom prst="rect">
            <a:avLst/>
          </a:prstGeom>
          <a:solidFill>
            <a:srgbClr val="BFC43B"/>
          </a:solidFill>
          <a:ln/>
        </p:spPr>
        <p:txBody>
          <a:bodyPr/>
          <a:lstStyle/>
          <a:p>
            <a:pPr defTabSz="914126"/>
            <a:endParaRPr lang="en-AU" sz="1799">
              <a:solidFill>
                <a:prstClr val="black"/>
              </a:solidFill>
              <a:latin typeface="Calibri" panose="020F0502020204030204"/>
            </a:endParaRPr>
          </a:p>
        </p:txBody>
      </p:sp>
      <p:sp>
        <p:nvSpPr>
          <p:cNvPr id="11" name="Shape 9"/>
          <p:cNvSpPr/>
          <p:nvPr/>
        </p:nvSpPr>
        <p:spPr>
          <a:xfrm>
            <a:off x="3577548" y="6564575"/>
            <a:ext cx="383948" cy="54850"/>
          </a:xfrm>
          <a:prstGeom prst="rect">
            <a:avLst/>
          </a:prstGeom>
          <a:solidFill>
            <a:srgbClr val="71BC30"/>
          </a:solidFill>
          <a:ln/>
        </p:spPr>
        <p:txBody>
          <a:bodyPr/>
          <a:lstStyle/>
          <a:p>
            <a:pPr defTabSz="914126"/>
            <a:endParaRPr lang="en-AU" sz="1799">
              <a:solidFill>
                <a:prstClr val="black"/>
              </a:solidFill>
              <a:latin typeface="Calibri" panose="020F0502020204030204"/>
            </a:endParaRPr>
          </a:p>
        </p:txBody>
      </p:sp>
      <p:sp>
        <p:nvSpPr>
          <p:cNvPr id="13" name="Text 10"/>
          <p:cNvSpPr/>
          <p:nvPr/>
        </p:nvSpPr>
        <p:spPr>
          <a:xfrm>
            <a:off x="505964" y="6400026"/>
            <a:ext cx="3656648" cy="201116"/>
          </a:xfrm>
          <a:prstGeom prst="rect">
            <a:avLst/>
          </a:prstGeom>
          <a:noFill/>
          <a:ln/>
        </p:spPr>
        <p:txBody>
          <a:bodyPr wrap="square" rtlCol="0" anchor="ctr"/>
          <a:lstStyle/>
          <a:p>
            <a:pPr defTabSz="914126"/>
            <a:r>
              <a:rPr lang="en-US" sz="800">
                <a:solidFill>
                  <a:srgbClr val="6E6D78"/>
                </a:solidFill>
                <a:latin typeface="Segoe UI" pitchFamily="34" charset="0"/>
                <a:ea typeface="Segoe UI" pitchFamily="34" charset="-122"/>
                <a:cs typeface="Segoe UI" pitchFamily="34" charset="-120"/>
              </a:rPr>
              <a:t>Microsoft Confidential</a:t>
            </a:r>
            <a:endParaRPr lang="en-US" sz="800">
              <a:solidFill>
                <a:prstClr val="black"/>
              </a:solidFill>
              <a:latin typeface="Calibri" panose="020F0502020204030204"/>
            </a:endParaRPr>
          </a:p>
        </p:txBody>
      </p:sp>
      <p:sp>
        <p:nvSpPr>
          <p:cNvPr id="14" name="Text 11"/>
          <p:cNvSpPr/>
          <p:nvPr/>
        </p:nvSpPr>
        <p:spPr>
          <a:xfrm>
            <a:off x="505965" y="549391"/>
            <a:ext cx="11152775" cy="548497"/>
          </a:xfrm>
          <a:prstGeom prst="rect">
            <a:avLst/>
          </a:prstGeom>
          <a:noFill/>
          <a:ln/>
        </p:spPr>
        <p:txBody>
          <a:bodyPr wrap="square" rtlCol="0" anchor="ctr"/>
          <a:lstStyle/>
          <a:p>
            <a:pPr defTabSz="914126"/>
            <a:r>
              <a:rPr lang="en-US" sz="2699" b="1">
                <a:solidFill>
                  <a:srgbClr val="000000"/>
                </a:solidFill>
                <a:latin typeface="Segoe Sans Display Semibold" pitchFamily="34" charset="0"/>
                <a:ea typeface="Segoe Sans Display Semibold" pitchFamily="34" charset="-122"/>
                <a:cs typeface="Segoe Sans Display Semibold" pitchFamily="34" charset="-120"/>
              </a:rPr>
              <a:t>Key capabilities for admins</a:t>
            </a:r>
            <a:endParaRPr lang="en-US" sz="2699">
              <a:solidFill>
                <a:prstClr val="black"/>
              </a:solidFill>
              <a:latin typeface="Calibri" panose="020F0502020204030204"/>
            </a:endParaRPr>
          </a:p>
        </p:txBody>
      </p:sp>
      <p:sp>
        <p:nvSpPr>
          <p:cNvPr id="15" name="Shape 12"/>
          <p:cNvSpPr/>
          <p:nvPr/>
        </p:nvSpPr>
        <p:spPr>
          <a:xfrm>
            <a:off x="505964" y="1554968"/>
            <a:ext cx="2779052" cy="4068020"/>
          </a:xfrm>
          <a:prstGeom prst="roundRect">
            <a:avLst>
              <a:gd name="adj" fmla="val 2303"/>
            </a:avLst>
          </a:prstGeom>
          <a:solidFill>
            <a:srgbClr val="F7F7FA"/>
          </a:solidFill>
          <a:ln/>
        </p:spPr>
        <p:txBody>
          <a:bodyPr/>
          <a:lstStyle/>
          <a:p>
            <a:pPr defTabSz="914126"/>
            <a:endParaRPr lang="en-AU" sz="1799">
              <a:solidFill>
                <a:prstClr val="black"/>
              </a:solidFill>
              <a:latin typeface="Calibri" panose="020F0502020204030204"/>
            </a:endParaRPr>
          </a:p>
        </p:txBody>
      </p:sp>
      <p:sp>
        <p:nvSpPr>
          <p:cNvPr id="16" name="Shape 13"/>
          <p:cNvSpPr/>
          <p:nvPr/>
        </p:nvSpPr>
        <p:spPr>
          <a:xfrm>
            <a:off x="505964" y="1554969"/>
            <a:ext cx="2779052" cy="73133"/>
          </a:xfrm>
          <a:prstGeom prst="rect">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17" name="Text 14"/>
          <p:cNvSpPr/>
          <p:nvPr/>
        </p:nvSpPr>
        <p:spPr>
          <a:xfrm>
            <a:off x="688798" y="1719517"/>
            <a:ext cx="2413387" cy="292532"/>
          </a:xfrm>
          <a:prstGeom prst="rect">
            <a:avLst/>
          </a:prstGeom>
          <a:noFill/>
          <a:ln/>
        </p:spPr>
        <p:txBody>
          <a:bodyPr wrap="square" rtlCol="0" anchor="ctr"/>
          <a:lstStyle/>
          <a:p>
            <a:pPr defTabSz="914126"/>
            <a:r>
              <a:rPr lang="en-US" sz="1400" b="1">
                <a:solidFill>
                  <a:srgbClr val="0294ED"/>
                </a:solidFill>
                <a:latin typeface="Segoe UI Semibold" pitchFamily="34" charset="0"/>
                <a:ea typeface="Segoe UI Semibold" pitchFamily="34" charset="-122"/>
                <a:cs typeface="Segoe UI Semibold" pitchFamily="34" charset="-120"/>
              </a:rPr>
              <a:t>Discover &amp; Plan</a:t>
            </a:r>
            <a:endParaRPr lang="en-US" sz="1400">
              <a:solidFill>
                <a:prstClr val="black"/>
              </a:solidFill>
              <a:latin typeface="Calibri" panose="020F0502020204030204"/>
            </a:endParaRPr>
          </a:p>
        </p:txBody>
      </p:sp>
      <p:sp>
        <p:nvSpPr>
          <p:cNvPr id="18" name="Text 15"/>
          <p:cNvSpPr/>
          <p:nvPr/>
        </p:nvSpPr>
        <p:spPr>
          <a:xfrm>
            <a:off x="688798" y="2012050"/>
            <a:ext cx="2413387" cy="365665"/>
          </a:xfrm>
          <a:prstGeom prst="rect">
            <a:avLst/>
          </a:prstGeom>
          <a:noFill/>
          <a:ln/>
        </p:spPr>
        <p:txBody>
          <a:bodyPr wrap="square" rtlCol="0" anchor="ctr"/>
          <a:lstStyle/>
          <a:p>
            <a:pPr defTabSz="914126">
              <a:lnSpc>
                <a:spcPct val="92000"/>
              </a:lnSpc>
            </a:pPr>
            <a:r>
              <a:rPr lang="en-US" sz="950" i="1">
                <a:solidFill>
                  <a:srgbClr val="6E6D78"/>
                </a:solidFill>
                <a:latin typeface="Segoe UI" pitchFamily="34" charset="0"/>
                <a:ea typeface="Segoe UI" pitchFamily="34" charset="-122"/>
                <a:cs typeface="Segoe UI" pitchFamily="34" charset="-120"/>
              </a:rPr>
              <a:t>“What's on the horizon, and what will it cost?”</a:t>
            </a:r>
            <a:endParaRPr lang="en-US" sz="950">
              <a:solidFill>
                <a:prstClr val="black"/>
              </a:solidFill>
              <a:latin typeface="Calibri" panose="020F0502020204030204"/>
            </a:endParaRPr>
          </a:p>
        </p:txBody>
      </p:sp>
      <p:sp>
        <p:nvSpPr>
          <p:cNvPr id="19" name="Text 16"/>
          <p:cNvSpPr/>
          <p:nvPr/>
        </p:nvSpPr>
        <p:spPr>
          <a:xfrm>
            <a:off x="688797" y="2395997"/>
            <a:ext cx="2431671" cy="566780"/>
          </a:xfrm>
          <a:prstGeom prst="rect">
            <a:avLst/>
          </a:prstGeom>
          <a:noFill/>
          <a:ln/>
        </p:spPr>
        <p:txBody>
          <a:bodyPr wrap="square" rtlCol="0" anchor="t"/>
          <a:lstStyle/>
          <a:p>
            <a:pPr defTabSz="914126">
              <a:lnSpc>
                <a:spcPct val="93000"/>
              </a:lnSpc>
            </a:pPr>
            <a:r>
              <a:rPr lang="en-US" sz="950" b="1">
                <a:solidFill>
                  <a:srgbClr val="000000"/>
                </a:solidFill>
                <a:latin typeface="Segoe UI Semibold" pitchFamily="34" charset="0"/>
                <a:ea typeface="Segoe UI Semibold" pitchFamily="34" charset="-122"/>
                <a:cs typeface="Segoe UI Semibold" pitchFamily="34" charset="-120"/>
              </a:rPr>
              <a:t>Surface upcoming services and forecast consumption costs before adoption.</a:t>
            </a:r>
            <a:endParaRPr lang="en-US" sz="950">
              <a:solidFill>
                <a:prstClr val="black"/>
              </a:solidFill>
              <a:latin typeface="Calibri" panose="020F0502020204030204"/>
            </a:endParaRPr>
          </a:p>
        </p:txBody>
      </p:sp>
      <p:sp>
        <p:nvSpPr>
          <p:cNvPr id="20" name="Shape 17"/>
          <p:cNvSpPr/>
          <p:nvPr/>
        </p:nvSpPr>
        <p:spPr>
          <a:xfrm>
            <a:off x="688798" y="3081620"/>
            <a:ext cx="63991" cy="63991"/>
          </a:xfrm>
          <a:prstGeom prst="ellipse">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21" name="Text 18"/>
          <p:cNvSpPr/>
          <p:nvPr/>
        </p:nvSpPr>
        <p:spPr>
          <a:xfrm>
            <a:off x="835063" y="3008487"/>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Visibility into available &amp; upcoming services</a:t>
            </a:r>
            <a:endParaRPr lang="en-US" sz="1000">
              <a:solidFill>
                <a:prstClr val="black"/>
              </a:solidFill>
              <a:latin typeface="Calibri" panose="020F0502020204030204"/>
            </a:endParaRPr>
          </a:p>
        </p:txBody>
      </p:sp>
      <p:sp>
        <p:nvSpPr>
          <p:cNvPr id="22" name="Shape 19"/>
          <p:cNvSpPr/>
          <p:nvPr/>
        </p:nvSpPr>
        <p:spPr>
          <a:xfrm>
            <a:off x="688798" y="3556984"/>
            <a:ext cx="63991" cy="63991"/>
          </a:xfrm>
          <a:prstGeom prst="ellipse">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23" name="Text 20"/>
          <p:cNvSpPr/>
          <p:nvPr/>
        </p:nvSpPr>
        <p:spPr>
          <a:xfrm>
            <a:off x="835063" y="3483851"/>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Insight into org demand for agents/services</a:t>
            </a:r>
            <a:endParaRPr lang="en-US" sz="1000">
              <a:solidFill>
                <a:prstClr val="black"/>
              </a:solidFill>
              <a:latin typeface="Calibri" panose="020F0502020204030204"/>
            </a:endParaRPr>
          </a:p>
        </p:txBody>
      </p:sp>
      <p:sp>
        <p:nvSpPr>
          <p:cNvPr id="24" name="Shape 21"/>
          <p:cNvSpPr/>
          <p:nvPr/>
        </p:nvSpPr>
        <p:spPr>
          <a:xfrm>
            <a:off x="688798" y="4032348"/>
            <a:ext cx="63991" cy="63991"/>
          </a:xfrm>
          <a:prstGeom prst="ellipse">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25" name="Text 22"/>
          <p:cNvSpPr/>
          <p:nvPr/>
        </p:nvSpPr>
        <p:spPr>
          <a:xfrm>
            <a:off x="835063" y="3959215"/>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Cost estimation &amp; forecasting</a:t>
            </a:r>
            <a:endParaRPr lang="en-US" sz="1000">
              <a:solidFill>
                <a:prstClr val="black"/>
              </a:solidFill>
              <a:latin typeface="Calibri" panose="020F0502020204030204"/>
            </a:endParaRPr>
          </a:p>
        </p:txBody>
      </p:sp>
      <p:sp>
        <p:nvSpPr>
          <p:cNvPr id="26" name="Shape 23"/>
          <p:cNvSpPr/>
          <p:nvPr/>
        </p:nvSpPr>
        <p:spPr>
          <a:xfrm>
            <a:off x="688798" y="4507712"/>
            <a:ext cx="63991" cy="63991"/>
          </a:xfrm>
          <a:prstGeom prst="ellipse">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27" name="Text 24"/>
          <p:cNvSpPr/>
          <p:nvPr/>
        </p:nvSpPr>
        <p:spPr>
          <a:xfrm>
            <a:off x="835063" y="4434579"/>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Peer benchmarks for purchasing</a:t>
            </a:r>
            <a:endParaRPr lang="en-US" sz="1000">
              <a:solidFill>
                <a:prstClr val="black"/>
              </a:solidFill>
              <a:latin typeface="Calibri" panose="020F0502020204030204"/>
            </a:endParaRPr>
          </a:p>
        </p:txBody>
      </p:sp>
      <p:sp>
        <p:nvSpPr>
          <p:cNvPr id="28" name="Shape 25"/>
          <p:cNvSpPr/>
          <p:nvPr/>
        </p:nvSpPr>
        <p:spPr>
          <a:xfrm>
            <a:off x="688798" y="4983076"/>
            <a:ext cx="63991" cy="63991"/>
          </a:xfrm>
          <a:prstGeom prst="ellipse">
            <a:avLst/>
          </a:prstGeom>
          <a:solidFill>
            <a:srgbClr val="0294ED"/>
          </a:solidFill>
          <a:ln/>
        </p:spPr>
        <p:txBody>
          <a:bodyPr/>
          <a:lstStyle/>
          <a:p>
            <a:pPr defTabSz="914126"/>
            <a:endParaRPr lang="en-AU" sz="1799">
              <a:solidFill>
                <a:prstClr val="black"/>
              </a:solidFill>
              <a:latin typeface="Calibri" panose="020F0502020204030204"/>
            </a:endParaRPr>
          </a:p>
        </p:txBody>
      </p:sp>
      <p:sp>
        <p:nvSpPr>
          <p:cNvPr id="29" name="Text 26"/>
          <p:cNvSpPr/>
          <p:nvPr/>
        </p:nvSpPr>
        <p:spPr>
          <a:xfrm>
            <a:off x="835063" y="4909943"/>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Streamlined payment setup</a:t>
            </a:r>
            <a:endParaRPr lang="en-US" sz="1000">
              <a:solidFill>
                <a:prstClr val="black"/>
              </a:solidFill>
              <a:latin typeface="Calibri" panose="020F0502020204030204"/>
            </a:endParaRPr>
          </a:p>
        </p:txBody>
      </p:sp>
      <p:sp>
        <p:nvSpPr>
          <p:cNvPr id="30" name="Shape 27"/>
          <p:cNvSpPr/>
          <p:nvPr/>
        </p:nvSpPr>
        <p:spPr>
          <a:xfrm>
            <a:off x="3403857" y="1554968"/>
            <a:ext cx="2779052" cy="4068020"/>
          </a:xfrm>
          <a:prstGeom prst="roundRect">
            <a:avLst>
              <a:gd name="adj" fmla="val 2303"/>
            </a:avLst>
          </a:prstGeom>
          <a:solidFill>
            <a:srgbClr val="F7F7FA"/>
          </a:solidFill>
          <a:ln/>
        </p:spPr>
        <p:txBody>
          <a:bodyPr/>
          <a:lstStyle/>
          <a:p>
            <a:pPr defTabSz="914126"/>
            <a:endParaRPr lang="en-AU" sz="1799">
              <a:solidFill>
                <a:prstClr val="black"/>
              </a:solidFill>
              <a:latin typeface="Calibri" panose="020F0502020204030204"/>
            </a:endParaRPr>
          </a:p>
        </p:txBody>
      </p:sp>
      <p:sp>
        <p:nvSpPr>
          <p:cNvPr id="31" name="Shape 28"/>
          <p:cNvSpPr/>
          <p:nvPr/>
        </p:nvSpPr>
        <p:spPr>
          <a:xfrm>
            <a:off x="3403857" y="1554969"/>
            <a:ext cx="2779052" cy="73133"/>
          </a:xfrm>
          <a:prstGeom prst="rect">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32" name="Text 29"/>
          <p:cNvSpPr/>
          <p:nvPr/>
        </p:nvSpPr>
        <p:spPr>
          <a:xfrm>
            <a:off x="3586691" y="1719517"/>
            <a:ext cx="2413387" cy="292532"/>
          </a:xfrm>
          <a:prstGeom prst="rect">
            <a:avLst/>
          </a:prstGeom>
          <a:noFill/>
          <a:ln/>
        </p:spPr>
        <p:txBody>
          <a:bodyPr wrap="square" rtlCol="0" anchor="ctr"/>
          <a:lstStyle/>
          <a:p>
            <a:pPr defTabSz="914126"/>
            <a:r>
              <a:rPr lang="en-US" sz="1400" b="1">
                <a:solidFill>
                  <a:srgbClr val="AA5AF9"/>
                </a:solidFill>
                <a:latin typeface="Segoe UI Semibold" pitchFamily="34" charset="0"/>
                <a:ea typeface="Segoe UI Semibold" pitchFamily="34" charset="-122"/>
                <a:cs typeface="Segoe UI Semibold" pitchFamily="34" charset="-120"/>
              </a:rPr>
              <a:t>Control</a:t>
            </a:r>
            <a:endParaRPr lang="en-US" sz="1400">
              <a:solidFill>
                <a:prstClr val="black"/>
              </a:solidFill>
              <a:latin typeface="Calibri" panose="020F0502020204030204"/>
            </a:endParaRPr>
          </a:p>
        </p:txBody>
      </p:sp>
      <p:sp>
        <p:nvSpPr>
          <p:cNvPr id="33" name="Text 30"/>
          <p:cNvSpPr/>
          <p:nvPr/>
        </p:nvSpPr>
        <p:spPr>
          <a:xfrm>
            <a:off x="3586691" y="2012050"/>
            <a:ext cx="2413387" cy="365665"/>
          </a:xfrm>
          <a:prstGeom prst="rect">
            <a:avLst/>
          </a:prstGeom>
          <a:noFill/>
          <a:ln/>
        </p:spPr>
        <p:txBody>
          <a:bodyPr wrap="square" rtlCol="0" anchor="ctr"/>
          <a:lstStyle/>
          <a:p>
            <a:pPr defTabSz="914126">
              <a:lnSpc>
                <a:spcPct val="92000"/>
              </a:lnSpc>
            </a:pPr>
            <a:r>
              <a:rPr lang="en-US" sz="950" i="1">
                <a:solidFill>
                  <a:srgbClr val="6E6D78"/>
                </a:solidFill>
                <a:latin typeface="Segoe UI" pitchFamily="34" charset="0"/>
                <a:ea typeface="Segoe UI" pitchFamily="34" charset="-122"/>
                <a:cs typeface="Segoe UI" pitchFamily="34" charset="-120"/>
              </a:rPr>
              <a:t>“How do I configure for spend?”</a:t>
            </a:r>
            <a:endParaRPr lang="en-US" sz="950">
              <a:solidFill>
                <a:prstClr val="black"/>
              </a:solidFill>
              <a:latin typeface="Calibri" panose="020F0502020204030204"/>
            </a:endParaRPr>
          </a:p>
        </p:txBody>
      </p:sp>
      <p:sp>
        <p:nvSpPr>
          <p:cNvPr id="34" name="Text 31"/>
          <p:cNvSpPr/>
          <p:nvPr/>
        </p:nvSpPr>
        <p:spPr>
          <a:xfrm>
            <a:off x="3586690" y="2395997"/>
            <a:ext cx="2431671" cy="566780"/>
          </a:xfrm>
          <a:prstGeom prst="rect">
            <a:avLst/>
          </a:prstGeom>
          <a:noFill/>
          <a:ln/>
        </p:spPr>
        <p:txBody>
          <a:bodyPr wrap="square" rtlCol="0" anchor="t"/>
          <a:lstStyle/>
          <a:p>
            <a:pPr defTabSz="914126">
              <a:lnSpc>
                <a:spcPct val="93000"/>
              </a:lnSpc>
            </a:pPr>
            <a:r>
              <a:rPr lang="en-US" sz="950" b="1">
                <a:solidFill>
                  <a:srgbClr val="000000"/>
                </a:solidFill>
                <a:latin typeface="Segoe UI Semibold" pitchFamily="34" charset="0"/>
                <a:ea typeface="Segoe UI Semibold" pitchFamily="34" charset="-122"/>
                <a:cs typeface="Segoe UI Semibold" pitchFamily="34" charset="-120"/>
              </a:rPr>
              <a:t>Define smart controls for how consumption is allowed, limited and enforced.</a:t>
            </a:r>
            <a:endParaRPr lang="en-US" sz="950">
              <a:solidFill>
                <a:prstClr val="black"/>
              </a:solidFill>
              <a:latin typeface="Calibri" panose="020F0502020204030204"/>
            </a:endParaRPr>
          </a:p>
        </p:txBody>
      </p:sp>
      <p:sp>
        <p:nvSpPr>
          <p:cNvPr id="35" name="Shape 32"/>
          <p:cNvSpPr/>
          <p:nvPr/>
        </p:nvSpPr>
        <p:spPr>
          <a:xfrm>
            <a:off x="3586691" y="3081620"/>
            <a:ext cx="63991" cy="63991"/>
          </a:xfrm>
          <a:prstGeom prst="ellipse">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36" name="Text 33"/>
          <p:cNvSpPr/>
          <p:nvPr/>
        </p:nvSpPr>
        <p:spPr>
          <a:xfrm>
            <a:off x="3732957" y="3008487"/>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Frictionless enablement of new services</a:t>
            </a:r>
            <a:endParaRPr lang="en-US" sz="1000">
              <a:solidFill>
                <a:prstClr val="black"/>
              </a:solidFill>
              <a:latin typeface="Calibri" panose="020F0502020204030204"/>
            </a:endParaRPr>
          </a:p>
        </p:txBody>
      </p:sp>
      <p:sp>
        <p:nvSpPr>
          <p:cNvPr id="37" name="Shape 34"/>
          <p:cNvSpPr/>
          <p:nvPr/>
        </p:nvSpPr>
        <p:spPr>
          <a:xfrm>
            <a:off x="3586691" y="3556984"/>
            <a:ext cx="63991" cy="63991"/>
          </a:xfrm>
          <a:prstGeom prst="ellipse">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38" name="Text 35"/>
          <p:cNvSpPr/>
          <p:nvPr/>
        </p:nvSpPr>
        <p:spPr>
          <a:xfrm>
            <a:off x="3732957" y="3483851"/>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Self-serve P3 / PayG against Azure subs</a:t>
            </a:r>
            <a:endParaRPr lang="en-US" sz="1000">
              <a:solidFill>
                <a:prstClr val="black"/>
              </a:solidFill>
              <a:latin typeface="Calibri" panose="020F0502020204030204"/>
            </a:endParaRPr>
          </a:p>
        </p:txBody>
      </p:sp>
      <p:sp>
        <p:nvSpPr>
          <p:cNvPr id="39" name="Shape 36"/>
          <p:cNvSpPr/>
          <p:nvPr/>
        </p:nvSpPr>
        <p:spPr>
          <a:xfrm>
            <a:off x="3586691" y="4032348"/>
            <a:ext cx="63991" cy="63991"/>
          </a:xfrm>
          <a:prstGeom prst="ellipse">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40" name="Text 37"/>
          <p:cNvSpPr/>
          <p:nvPr/>
        </p:nvSpPr>
        <p:spPr>
          <a:xfrm>
            <a:off x="3732957" y="3959215"/>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Limits &amp; guardrails — who spends, how much</a:t>
            </a:r>
            <a:endParaRPr lang="en-US" sz="1000">
              <a:solidFill>
                <a:prstClr val="black"/>
              </a:solidFill>
              <a:latin typeface="Calibri" panose="020F0502020204030204"/>
            </a:endParaRPr>
          </a:p>
        </p:txBody>
      </p:sp>
      <p:sp>
        <p:nvSpPr>
          <p:cNvPr id="41" name="Shape 38"/>
          <p:cNvSpPr/>
          <p:nvPr/>
        </p:nvSpPr>
        <p:spPr>
          <a:xfrm>
            <a:off x="3586691" y="4507712"/>
            <a:ext cx="63991" cy="63991"/>
          </a:xfrm>
          <a:prstGeom prst="ellipse">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42" name="Text 39"/>
          <p:cNvSpPr/>
          <p:nvPr/>
        </p:nvSpPr>
        <p:spPr>
          <a:xfrm>
            <a:off x="3732957" y="4434579"/>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Manage credit requests in one pane</a:t>
            </a:r>
            <a:endParaRPr lang="en-US" sz="1000">
              <a:solidFill>
                <a:prstClr val="black"/>
              </a:solidFill>
              <a:latin typeface="Calibri" panose="020F0502020204030204"/>
            </a:endParaRPr>
          </a:p>
        </p:txBody>
      </p:sp>
      <p:sp>
        <p:nvSpPr>
          <p:cNvPr id="43" name="Shape 40"/>
          <p:cNvSpPr/>
          <p:nvPr/>
        </p:nvSpPr>
        <p:spPr>
          <a:xfrm>
            <a:off x="3586691" y="4983076"/>
            <a:ext cx="63991" cy="63991"/>
          </a:xfrm>
          <a:prstGeom prst="ellipse">
            <a:avLst/>
          </a:prstGeom>
          <a:solidFill>
            <a:srgbClr val="AA5AF9"/>
          </a:solidFill>
          <a:ln/>
        </p:spPr>
        <p:txBody>
          <a:bodyPr/>
          <a:lstStyle/>
          <a:p>
            <a:pPr defTabSz="914126"/>
            <a:endParaRPr lang="en-AU" sz="1799">
              <a:solidFill>
                <a:prstClr val="black"/>
              </a:solidFill>
              <a:latin typeface="Calibri" panose="020F0502020204030204"/>
            </a:endParaRPr>
          </a:p>
        </p:txBody>
      </p:sp>
      <p:sp>
        <p:nvSpPr>
          <p:cNvPr id="44" name="Text 41"/>
          <p:cNvSpPr/>
          <p:nvPr/>
        </p:nvSpPr>
        <p:spPr>
          <a:xfrm>
            <a:off x="3732957" y="4909943"/>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Alerts at limits; prevent rogue use</a:t>
            </a:r>
            <a:endParaRPr lang="en-US" sz="1000">
              <a:solidFill>
                <a:prstClr val="black"/>
              </a:solidFill>
              <a:latin typeface="Calibri" panose="020F0502020204030204"/>
            </a:endParaRPr>
          </a:p>
        </p:txBody>
      </p:sp>
      <p:sp>
        <p:nvSpPr>
          <p:cNvPr id="45" name="Shape 42"/>
          <p:cNvSpPr/>
          <p:nvPr/>
        </p:nvSpPr>
        <p:spPr>
          <a:xfrm>
            <a:off x="6301750" y="1554968"/>
            <a:ext cx="2779052" cy="4068020"/>
          </a:xfrm>
          <a:prstGeom prst="roundRect">
            <a:avLst>
              <a:gd name="adj" fmla="val 2303"/>
            </a:avLst>
          </a:prstGeom>
          <a:solidFill>
            <a:srgbClr val="F7F7FA"/>
          </a:solidFill>
          <a:ln/>
        </p:spPr>
        <p:txBody>
          <a:bodyPr/>
          <a:lstStyle/>
          <a:p>
            <a:pPr defTabSz="914126"/>
            <a:endParaRPr lang="en-AU" sz="1799">
              <a:solidFill>
                <a:prstClr val="black"/>
              </a:solidFill>
              <a:latin typeface="Calibri" panose="020F0502020204030204"/>
            </a:endParaRPr>
          </a:p>
        </p:txBody>
      </p:sp>
      <p:sp>
        <p:nvSpPr>
          <p:cNvPr id="46" name="Shape 43"/>
          <p:cNvSpPr/>
          <p:nvPr/>
        </p:nvSpPr>
        <p:spPr>
          <a:xfrm>
            <a:off x="6301750" y="1554969"/>
            <a:ext cx="2779052" cy="73133"/>
          </a:xfrm>
          <a:prstGeom prst="rect">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47" name="Text 44"/>
          <p:cNvSpPr/>
          <p:nvPr/>
        </p:nvSpPr>
        <p:spPr>
          <a:xfrm>
            <a:off x="6484584" y="1719517"/>
            <a:ext cx="2413387" cy="292532"/>
          </a:xfrm>
          <a:prstGeom prst="rect">
            <a:avLst/>
          </a:prstGeom>
          <a:noFill/>
          <a:ln/>
        </p:spPr>
        <p:txBody>
          <a:bodyPr wrap="square" rtlCol="0" anchor="ctr"/>
          <a:lstStyle/>
          <a:p>
            <a:pPr defTabSz="914126"/>
            <a:r>
              <a:rPr lang="en-US" sz="1400" b="1">
                <a:solidFill>
                  <a:srgbClr val="01B08D"/>
                </a:solidFill>
                <a:latin typeface="Segoe UI Semibold" pitchFamily="34" charset="0"/>
                <a:ea typeface="Segoe UI Semibold" pitchFamily="34" charset="-122"/>
                <a:cs typeface="Segoe UI Semibold" pitchFamily="34" charset="-120"/>
              </a:rPr>
              <a:t>Monitor</a:t>
            </a:r>
            <a:endParaRPr lang="en-US" sz="1400">
              <a:solidFill>
                <a:prstClr val="black"/>
              </a:solidFill>
              <a:latin typeface="Calibri" panose="020F0502020204030204"/>
            </a:endParaRPr>
          </a:p>
        </p:txBody>
      </p:sp>
      <p:sp>
        <p:nvSpPr>
          <p:cNvPr id="48" name="Text 45"/>
          <p:cNvSpPr/>
          <p:nvPr/>
        </p:nvSpPr>
        <p:spPr>
          <a:xfrm>
            <a:off x="6484584" y="2012050"/>
            <a:ext cx="2413387" cy="365665"/>
          </a:xfrm>
          <a:prstGeom prst="rect">
            <a:avLst/>
          </a:prstGeom>
          <a:noFill/>
          <a:ln/>
        </p:spPr>
        <p:txBody>
          <a:bodyPr wrap="square" rtlCol="0" anchor="ctr"/>
          <a:lstStyle/>
          <a:p>
            <a:pPr defTabSz="914126">
              <a:lnSpc>
                <a:spcPct val="92000"/>
              </a:lnSpc>
            </a:pPr>
            <a:r>
              <a:rPr lang="en-US" sz="950" i="1">
                <a:solidFill>
                  <a:srgbClr val="6E6D78"/>
                </a:solidFill>
                <a:latin typeface="Segoe UI" pitchFamily="34" charset="0"/>
                <a:ea typeface="Segoe UI" pitchFamily="34" charset="-122"/>
                <a:cs typeface="Segoe UI" pitchFamily="34" charset="-120"/>
              </a:rPr>
              <a:t>“Where are we spending?”</a:t>
            </a:r>
            <a:endParaRPr lang="en-US" sz="950">
              <a:solidFill>
                <a:prstClr val="black"/>
              </a:solidFill>
              <a:latin typeface="Calibri" panose="020F0502020204030204"/>
            </a:endParaRPr>
          </a:p>
        </p:txBody>
      </p:sp>
      <p:sp>
        <p:nvSpPr>
          <p:cNvPr id="49" name="Text 46"/>
          <p:cNvSpPr/>
          <p:nvPr/>
        </p:nvSpPr>
        <p:spPr>
          <a:xfrm>
            <a:off x="6484584" y="2395997"/>
            <a:ext cx="2431671" cy="566780"/>
          </a:xfrm>
          <a:prstGeom prst="rect">
            <a:avLst/>
          </a:prstGeom>
          <a:noFill/>
          <a:ln/>
        </p:spPr>
        <p:txBody>
          <a:bodyPr wrap="square" rtlCol="0" anchor="t"/>
          <a:lstStyle/>
          <a:p>
            <a:pPr defTabSz="914126">
              <a:lnSpc>
                <a:spcPct val="93000"/>
              </a:lnSpc>
            </a:pPr>
            <a:r>
              <a:rPr lang="en-US" sz="950" b="1">
                <a:solidFill>
                  <a:srgbClr val="000000"/>
                </a:solidFill>
                <a:latin typeface="Segoe UI Semibold" pitchFamily="34" charset="0"/>
                <a:ea typeface="Segoe UI Semibold" pitchFamily="34" charset="-122"/>
                <a:cs typeface="Segoe UI Semibold" pitchFamily="34" charset="-120"/>
              </a:rPr>
              <a:t>At-a-glance visibility into current consumption, risk and cost.</a:t>
            </a:r>
            <a:endParaRPr lang="en-US" sz="950">
              <a:solidFill>
                <a:prstClr val="black"/>
              </a:solidFill>
              <a:latin typeface="Calibri" panose="020F0502020204030204"/>
            </a:endParaRPr>
          </a:p>
        </p:txBody>
      </p:sp>
      <p:sp>
        <p:nvSpPr>
          <p:cNvPr id="50" name="Shape 47"/>
          <p:cNvSpPr/>
          <p:nvPr/>
        </p:nvSpPr>
        <p:spPr>
          <a:xfrm>
            <a:off x="6484584" y="3081620"/>
            <a:ext cx="63991" cy="63991"/>
          </a:xfrm>
          <a:prstGeom prst="ellipse">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51" name="Text 48"/>
          <p:cNvSpPr/>
          <p:nvPr/>
        </p:nvSpPr>
        <p:spPr>
          <a:xfrm>
            <a:off x="6630850" y="3008487"/>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Overall consumption &amp; capacity status</a:t>
            </a:r>
            <a:endParaRPr lang="en-US" sz="1000">
              <a:solidFill>
                <a:prstClr val="black"/>
              </a:solidFill>
              <a:latin typeface="Calibri" panose="020F0502020204030204"/>
            </a:endParaRPr>
          </a:p>
        </p:txBody>
      </p:sp>
      <p:sp>
        <p:nvSpPr>
          <p:cNvPr id="52" name="Shape 49"/>
          <p:cNvSpPr/>
          <p:nvPr/>
        </p:nvSpPr>
        <p:spPr>
          <a:xfrm>
            <a:off x="6484584" y="3556984"/>
            <a:ext cx="63991" cy="63991"/>
          </a:xfrm>
          <a:prstGeom prst="ellipse">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53" name="Text 50"/>
          <p:cNvSpPr/>
          <p:nvPr/>
        </p:nvSpPr>
        <p:spPr>
          <a:xfrm>
            <a:off x="6630850" y="3483851"/>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Identify high-intensity users &amp; services</a:t>
            </a:r>
            <a:endParaRPr lang="en-US" sz="1000">
              <a:solidFill>
                <a:prstClr val="black"/>
              </a:solidFill>
              <a:latin typeface="Calibri" panose="020F0502020204030204"/>
            </a:endParaRPr>
          </a:p>
        </p:txBody>
      </p:sp>
      <p:sp>
        <p:nvSpPr>
          <p:cNvPr id="54" name="Shape 51"/>
          <p:cNvSpPr/>
          <p:nvPr/>
        </p:nvSpPr>
        <p:spPr>
          <a:xfrm>
            <a:off x="6484584" y="4032348"/>
            <a:ext cx="63991" cy="63991"/>
          </a:xfrm>
          <a:prstGeom prst="ellipse">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55" name="Text 52"/>
          <p:cNvSpPr/>
          <p:nvPr/>
        </p:nvSpPr>
        <p:spPr>
          <a:xfrm>
            <a:off x="6630850" y="3959215"/>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Early warning for over-utilisation</a:t>
            </a:r>
            <a:endParaRPr lang="en-US" sz="1000">
              <a:solidFill>
                <a:prstClr val="black"/>
              </a:solidFill>
              <a:latin typeface="Calibri" panose="020F0502020204030204"/>
            </a:endParaRPr>
          </a:p>
        </p:txBody>
      </p:sp>
      <p:sp>
        <p:nvSpPr>
          <p:cNvPr id="56" name="Shape 53"/>
          <p:cNvSpPr/>
          <p:nvPr/>
        </p:nvSpPr>
        <p:spPr>
          <a:xfrm>
            <a:off x="6484584" y="4507712"/>
            <a:ext cx="63991" cy="63991"/>
          </a:xfrm>
          <a:prstGeom prst="ellipse">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57" name="Text 54"/>
          <p:cNvSpPr/>
          <p:nvPr/>
        </p:nvSpPr>
        <p:spPr>
          <a:xfrm>
            <a:off x="6630850" y="4434579"/>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Trends by intensity, user, group, service</a:t>
            </a:r>
            <a:endParaRPr lang="en-US" sz="1000">
              <a:solidFill>
                <a:prstClr val="black"/>
              </a:solidFill>
              <a:latin typeface="Calibri" panose="020F0502020204030204"/>
            </a:endParaRPr>
          </a:p>
        </p:txBody>
      </p:sp>
      <p:sp>
        <p:nvSpPr>
          <p:cNvPr id="58" name="Shape 55"/>
          <p:cNvSpPr/>
          <p:nvPr/>
        </p:nvSpPr>
        <p:spPr>
          <a:xfrm>
            <a:off x="6484584" y="4983076"/>
            <a:ext cx="63991" cy="63991"/>
          </a:xfrm>
          <a:prstGeom prst="ellipse">
            <a:avLst/>
          </a:prstGeom>
          <a:solidFill>
            <a:srgbClr val="01B08D"/>
          </a:solidFill>
          <a:ln/>
        </p:spPr>
        <p:txBody>
          <a:bodyPr/>
          <a:lstStyle/>
          <a:p>
            <a:pPr defTabSz="914126"/>
            <a:endParaRPr lang="en-AU" sz="1799">
              <a:solidFill>
                <a:prstClr val="black"/>
              </a:solidFill>
              <a:latin typeface="Calibri" panose="020F0502020204030204"/>
            </a:endParaRPr>
          </a:p>
        </p:txBody>
      </p:sp>
      <p:sp>
        <p:nvSpPr>
          <p:cNvPr id="59" name="Text 56"/>
          <p:cNvSpPr/>
          <p:nvPr/>
        </p:nvSpPr>
        <p:spPr>
          <a:xfrm>
            <a:off x="6630850" y="4909943"/>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Recommendations to optimise spend</a:t>
            </a:r>
            <a:endParaRPr lang="en-US" sz="1000">
              <a:solidFill>
                <a:prstClr val="black"/>
              </a:solidFill>
              <a:latin typeface="Calibri" panose="020F0502020204030204"/>
            </a:endParaRPr>
          </a:p>
        </p:txBody>
      </p:sp>
      <p:sp>
        <p:nvSpPr>
          <p:cNvPr id="60" name="Shape 57"/>
          <p:cNvSpPr/>
          <p:nvPr/>
        </p:nvSpPr>
        <p:spPr>
          <a:xfrm>
            <a:off x="9199644" y="1554968"/>
            <a:ext cx="2779052" cy="4068020"/>
          </a:xfrm>
          <a:prstGeom prst="roundRect">
            <a:avLst>
              <a:gd name="adj" fmla="val 2303"/>
            </a:avLst>
          </a:prstGeom>
          <a:solidFill>
            <a:srgbClr val="F7F7FA"/>
          </a:solidFill>
          <a:ln/>
        </p:spPr>
        <p:txBody>
          <a:bodyPr/>
          <a:lstStyle/>
          <a:p>
            <a:pPr defTabSz="914126"/>
            <a:endParaRPr lang="en-AU" sz="1799">
              <a:solidFill>
                <a:prstClr val="black"/>
              </a:solidFill>
              <a:latin typeface="Calibri" panose="020F0502020204030204"/>
            </a:endParaRPr>
          </a:p>
        </p:txBody>
      </p:sp>
      <p:sp>
        <p:nvSpPr>
          <p:cNvPr id="61" name="Shape 58"/>
          <p:cNvSpPr/>
          <p:nvPr/>
        </p:nvSpPr>
        <p:spPr>
          <a:xfrm>
            <a:off x="9199644" y="1554969"/>
            <a:ext cx="2779052" cy="73133"/>
          </a:xfrm>
          <a:prstGeom prst="rect">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62" name="Text 59"/>
          <p:cNvSpPr/>
          <p:nvPr/>
        </p:nvSpPr>
        <p:spPr>
          <a:xfrm>
            <a:off x="9382477" y="1719517"/>
            <a:ext cx="2413387" cy="292532"/>
          </a:xfrm>
          <a:prstGeom prst="rect">
            <a:avLst/>
          </a:prstGeom>
          <a:noFill/>
          <a:ln/>
        </p:spPr>
        <p:txBody>
          <a:bodyPr wrap="square" rtlCol="0" anchor="ctr"/>
          <a:lstStyle/>
          <a:p>
            <a:pPr defTabSz="914126"/>
            <a:r>
              <a:rPr lang="en-US" sz="1400" b="1">
                <a:solidFill>
                  <a:srgbClr val="FFA73B"/>
                </a:solidFill>
                <a:latin typeface="Segoe UI Semibold" pitchFamily="34" charset="0"/>
                <a:ea typeface="Segoe UI Semibold" pitchFamily="34" charset="-122"/>
                <a:cs typeface="Segoe UI Semibold" pitchFamily="34" charset="-120"/>
              </a:rPr>
              <a:t>Analyze</a:t>
            </a:r>
            <a:endParaRPr lang="en-US" sz="1400">
              <a:solidFill>
                <a:prstClr val="black"/>
              </a:solidFill>
              <a:latin typeface="Calibri" panose="020F0502020204030204"/>
            </a:endParaRPr>
          </a:p>
        </p:txBody>
      </p:sp>
      <p:sp>
        <p:nvSpPr>
          <p:cNvPr id="63" name="Text 60"/>
          <p:cNvSpPr/>
          <p:nvPr/>
        </p:nvSpPr>
        <p:spPr>
          <a:xfrm>
            <a:off x="9382477" y="2012050"/>
            <a:ext cx="2413387" cy="365665"/>
          </a:xfrm>
          <a:prstGeom prst="rect">
            <a:avLst/>
          </a:prstGeom>
          <a:noFill/>
          <a:ln/>
        </p:spPr>
        <p:txBody>
          <a:bodyPr wrap="square" rtlCol="0" anchor="ctr"/>
          <a:lstStyle/>
          <a:p>
            <a:pPr defTabSz="914126">
              <a:lnSpc>
                <a:spcPct val="92000"/>
              </a:lnSpc>
            </a:pPr>
            <a:r>
              <a:rPr lang="en-US" sz="950" i="1">
                <a:solidFill>
                  <a:srgbClr val="6E6D78"/>
                </a:solidFill>
                <a:latin typeface="Segoe UI" pitchFamily="34" charset="0"/>
                <a:ea typeface="Segoe UI" pitchFamily="34" charset="-122"/>
                <a:cs typeface="Segoe UI" pitchFamily="34" charset="-120"/>
              </a:rPr>
              <a:t>“How is AI used — and is it worth it?”</a:t>
            </a:r>
            <a:endParaRPr lang="en-US" sz="950">
              <a:solidFill>
                <a:prstClr val="black"/>
              </a:solidFill>
              <a:latin typeface="Calibri" panose="020F0502020204030204"/>
            </a:endParaRPr>
          </a:p>
        </p:txBody>
      </p:sp>
      <p:sp>
        <p:nvSpPr>
          <p:cNvPr id="64" name="Text 61"/>
          <p:cNvSpPr/>
          <p:nvPr/>
        </p:nvSpPr>
        <p:spPr>
          <a:xfrm>
            <a:off x="9382477" y="2395997"/>
            <a:ext cx="2431671" cy="566780"/>
          </a:xfrm>
          <a:prstGeom prst="rect">
            <a:avLst/>
          </a:prstGeom>
          <a:noFill/>
          <a:ln/>
        </p:spPr>
        <p:txBody>
          <a:bodyPr wrap="square" rtlCol="0" anchor="t"/>
          <a:lstStyle/>
          <a:p>
            <a:pPr defTabSz="914126">
              <a:lnSpc>
                <a:spcPct val="93000"/>
              </a:lnSpc>
            </a:pPr>
            <a:r>
              <a:rPr lang="en-US" sz="950" b="1">
                <a:solidFill>
                  <a:srgbClr val="000000"/>
                </a:solidFill>
                <a:latin typeface="Segoe UI Semibold" pitchFamily="34" charset="0"/>
                <a:ea typeface="Segoe UI Semibold" pitchFamily="34" charset="-122"/>
                <a:cs typeface="Segoe UI Semibold" pitchFamily="34" charset="-120"/>
              </a:rPr>
              <a:t>Deep insight into usage patterns, ROI and business value.</a:t>
            </a:r>
            <a:endParaRPr lang="en-US" sz="950">
              <a:solidFill>
                <a:prstClr val="black"/>
              </a:solidFill>
              <a:latin typeface="Calibri" panose="020F0502020204030204"/>
            </a:endParaRPr>
          </a:p>
        </p:txBody>
      </p:sp>
      <p:sp>
        <p:nvSpPr>
          <p:cNvPr id="65" name="Shape 62"/>
          <p:cNvSpPr/>
          <p:nvPr/>
        </p:nvSpPr>
        <p:spPr>
          <a:xfrm>
            <a:off x="9382477" y="3081620"/>
            <a:ext cx="63991" cy="63991"/>
          </a:xfrm>
          <a:prstGeom prst="ellipse">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66" name="Text 63"/>
          <p:cNvSpPr/>
          <p:nvPr/>
        </p:nvSpPr>
        <p:spPr>
          <a:xfrm>
            <a:off x="9528743" y="3008487"/>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Measure ROI &amp; business impact</a:t>
            </a:r>
            <a:endParaRPr lang="en-US" sz="1000">
              <a:solidFill>
                <a:prstClr val="black"/>
              </a:solidFill>
              <a:latin typeface="Calibri" panose="020F0502020204030204"/>
            </a:endParaRPr>
          </a:p>
        </p:txBody>
      </p:sp>
      <p:sp>
        <p:nvSpPr>
          <p:cNvPr id="67" name="Shape 64"/>
          <p:cNvSpPr/>
          <p:nvPr/>
        </p:nvSpPr>
        <p:spPr>
          <a:xfrm>
            <a:off x="9382477" y="3556984"/>
            <a:ext cx="63991" cy="63991"/>
          </a:xfrm>
          <a:prstGeom prst="ellipse">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68" name="Text 65"/>
          <p:cNvSpPr/>
          <p:nvPr/>
        </p:nvSpPr>
        <p:spPr>
          <a:xfrm>
            <a:off x="9528743" y="3483851"/>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Deep patterns across users/services/agents</a:t>
            </a:r>
            <a:endParaRPr lang="en-US" sz="1000">
              <a:solidFill>
                <a:prstClr val="black"/>
              </a:solidFill>
              <a:latin typeface="Calibri" panose="020F0502020204030204"/>
            </a:endParaRPr>
          </a:p>
        </p:txBody>
      </p:sp>
      <p:sp>
        <p:nvSpPr>
          <p:cNvPr id="69" name="Shape 66"/>
          <p:cNvSpPr/>
          <p:nvPr/>
        </p:nvSpPr>
        <p:spPr>
          <a:xfrm>
            <a:off x="9382477" y="4032348"/>
            <a:ext cx="63991" cy="63991"/>
          </a:xfrm>
          <a:prstGeom prst="ellipse">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70" name="Text 67"/>
          <p:cNvSpPr/>
          <p:nvPr/>
        </p:nvSpPr>
        <p:spPr>
          <a:xfrm>
            <a:off x="9528743" y="3959215"/>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AI intensity metrics (sessions, tokens)</a:t>
            </a:r>
            <a:endParaRPr lang="en-US" sz="1000">
              <a:solidFill>
                <a:prstClr val="black"/>
              </a:solidFill>
              <a:latin typeface="Calibri" panose="020F0502020204030204"/>
            </a:endParaRPr>
          </a:p>
        </p:txBody>
      </p:sp>
      <p:sp>
        <p:nvSpPr>
          <p:cNvPr id="71" name="Shape 68"/>
          <p:cNvSpPr/>
          <p:nvPr/>
        </p:nvSpPr>
        <p:spPr>
          <a:xfrm>
            <a:off x="9382477" y="4507712"/>
            <a:ext cx="63991" cy="63991"/>
          </a:xfrm>
          <a:prstGeom prst="ellipse">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72" name="Text 69"/>
          <p:cNvSpPr/>
          <p:nvPr/>
        </p:nvSpPr>
        <p:spPr>
          <a:xfrm>
            <a:off x="9528743" y="4434579"/>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Across licensed &amp; metered usage</a:t>
            </a:r>
            <a:endParaRPr lang="en-US" sz="1000">
              <a:solidFill>
                <a:prstClr val="black"/>
              </a:solidFill>
              <a:latin typeface="Calibri" panose="020F0502020204030204"/>
            </a:endParaRPr>
          </a:p>
        </p:txBody>
      </p:sp>
      <p:sp>
        <p:nvSpPr>
          <p:cNvPr id="73" name="Shape 70"/>
          <p:cNvSpPr/>
          <p:nvPr/>
        </p:nvSpPr>
        <p:spPr>
          <a:xfrm>
            <a:off x="9382477" y="4983076"/>
            <a:ext cx="63991" cy="63991"/>
          </a:xfrm>
          <a:prstGeom prst="ellipse">
            <a:avLst/>
          </a:prstGeom>
          <a:solidFill>
            <a:srgbClr val="FFA73B"/>
          </a:solidFill>
          <a:ln/>
        </p:spPr>
        <p:txBody>
          <a:bodyPr/>
          <a:lstStyle/>
          <a:p>
            <a:pPr defTabSz="914126"/>
            <a:endParaRPr lang="en-AU" sz="1799">
              <a:solidFill>
                <a:prstClr val="black"/>
              </a:solidFill>
              <a:latin typeface="Calibri" panose="020F0502020204030204"/>
            </a:endParaRPr>
          </a:p>
        </p:txBody>
      </p:sp>
      <p:sp>
        <p:nvSpPr>
          <p:cNvPr id="74" name="Text 71"/>
          <p:cNvSpPr/>
          <p:nvPr/>
        </p:nvSpPr>
        <p:spPr>
          <a:xfrm>
            <a:off x="9528743" y="4909943"/>
            <a:ext cx="2321971" cy="457081"/>
          </a:xfrm>
          <a:prstGeom prst="rect">
            <a:avLst/>
          </a:prstGeom>
          <a:noFill/>
          <a:ln/>
        </p:spPr>
        <p:txBody>
          <a:bodyPr wrap="square" rtlCol="0" anchor="t"/>
          <a:lstStyle/>
          <a:p>
            <a:pPr defTabSz="914126">
              <a:lnSpc>
                <a:spcPct val="92000"/>
              </a:lnSpc>
            </a:pPr>
            <a:r>
              <a:rPr lang="en-US" sz="1000">
                <a:solidFill>
                  <a:srgbClr val="323139"/>
                </a:solidFill>
                <a:latin typeface="Segoe UI" pitchFamily="34" charset="0"/>
                <a:ea typeface="Segoe UI" pitchFamily="34" charset="-122"/>
                <a:cs typeface="Segoe UI" pitchFamily="34" charset="-120"/>
              </a:rPr>
              <a:t>Actionable nudges to optimise spend</a:t>
            </a:r>
            <a:endParaRPr lang="en-US" sz="1000">
              <a:solidFill>
                <a:prstClr val="black"/>
              </a:solidFill>
              <a:latin typeface="Calibri" panose="020F0502020204030204"/>
            </a:endParaRPr>
          </a:p>
        </p:txBody>
      </p:sp>
      <p:sp>
        <p:nvSpPr>
          <p:cNvPr id="75" name="Shape 72"/>
          <p:cNvSpPr/>
          <p:nvPr/>
        </p:nvSpPr>
        <p:spPr>
          <a:xfrm>
            <a:off x="505964" y="5760114"/>
            <a:ext cx="11419572" cy="457081"/>
          </a:xfrm>
          <a:prstGeom prst="roundRect">
            <a:avLst>
              <a:gd name="adj" fmla="val 12000"/>
            </a:avLst>
          </a:prstGeom>
          <a:solidFill>
            <a:srgbClr val="F7F7FA"/>
          </a:solidFill>
          <a:ln/>
        </p:spPr>
        <p:txBody>
          <a:bodyPr/>
          <a:lstStyle/>
          <a:p>
            <a:pPr defTabSz="914126"/>
            <a:endParaRPr lang="en-AU" sz="1799">
              <a:solidFill>
                <a:prstClr val="black"/>
              </a:solidFill>
              <a:latin typeface="Calibri" panose="020F0502020204030204"/>
            </a:endParaRPr>
          </a:p>
        </p:txBody>
      </p:sp>
      <p:sp>
        <p:nvSpPr>
          <p:cNvPr id="76" name="Text 73"/>
          <p:cNvSpPr/>
          <p:nvPr/>
        </p:nvSpPr>
        <p:spPr>
          <a:xfrm>
            <a:off x="780213" y="5760114"/>
            <a:ext cx="10787110" cy="457081"/>
          </a:xfrm>
          <a:prstGeom prst="rect">
            <a:avLst/>
          </a:prstGeom>
          <a:noFill/>
          <a:ln/>
        </p:spPr>
        <p:txBody>
          <a:bodyPr wrap="square" rtlCol="0" anchor="ctr"/>
          <a:lstStyle/>
          <a:p>
            <a:pPr defTabSz="914126"/>
            <a:r>
              <a:rPr lang="en-US" sz="1150" b="1">
                <a:solidFill>
                  <a:srgbClr val="FF6B6D"/>
                </a:solidFill>
                <a:latin typeface="Segoe UI Semibold" pitchFamily="34" charset="0"/>
                <a:ea typeface="Segoe UI Semibold" pitchFamily="34" charset="-122"/>
                <a:cs typeface="Segoe UI Semibold" pitchFamily="34" charset="-120"/>
              </a:rPr>
              <a:t>Applies across:   </a:t>
            </a:r>
            <a:r>
              <a:rPr lang="en-US" sz="1150" b="1">
                <a:solidFill>
                  <a:srgbClr val="000000"/>
                </a:solidFill>
                <a:latin typeface="Segoe UI Semibold" pitchFamily="34" charset="0"/>
                <a:ea typeface="Segoe UI Semibold" pitchFamily="34" charset="-122"/>
                <a:cs typeface="Segoe UI Semibold" pitchFamily="34" charset="-120"/>
              </a:rPr>
              <a:t>Users  ·  Departments  ·  Services  ·  Agents / MCPs</a:t>
            </a:r>
            <a:endParaRPr lang="en-US" sz="1150">
              <a:solidFill>
                <a:prstClr val="black"/>
              </a:solidFill>
              <a:latin typeface="Calibri" panose="020F0502020204030204"/>
            </a:endParaRPr>
          </a:p>
        </p:txBody>
      </p:sp>
      <p:pic>
        <p:nvPicPr>
          <p:cNvPr id="77" name="Image 0" descr="assets/image4.png">
            <a:extLst>
              <a:ext uri="{FF2B5EF4-FFF2-40B4-BE49-F238E27FC236}">
                <a16:creationId xmlns:a16="http://schemas.microsoft.com/office/drawing/2014/main" id="{BE7A33CD-68E9-F4D5-BA40-C551F1DDECDB}"/>
              </a:ext>
            </a:extLst>
          </p:cNvPr>
          <p:cNvPicPr>
            <a:picLocks noChangeAspect="1"/>
          </p:cNvPicPr>
          <p:nvPr/>
        </p:nvPicPr>
        <p:blipFill>
          <a:blip r:embed="rId3"/>
          <a:stretch>
            <a:fillRect/>
          </a:stretch>
        </p:blipFill>
        <p:spPr>
          <a:xfrm>
            <a:off x="10280046" y="6520696"/>
            <a:ext cx="1645491" cy="1974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FAQ</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972800" cy="512064"/>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The questions we hear most</a:t>
            </a:r>
            <a:endParaRPr lang="en-US" sz="2800">
              <a:solidFill>
                <a:srgbClr val="FFFFFF"/>
              </a:solidFill>
              <a:latin typeface="Arial" panose="020B0604020202020204"/>
            </a:endParaRPr>
          </a:p>
        </p:txBody>
      </p:sp>
      <p:sp>
        <p:nvSpPr>
          <p:cNvPr id="15" name="Text 12"/>
          <p:cNvSpPr/>
          <p:nvPr/>
        </p:nvSpPr>
        <p:spPr>
          <a:xfrm>
            <a:off x="504508" y="1084858"/>
            <a:ext cx="1115568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The most relevant answers for our team and partners, drawn from the CSP Partner FAQ.</a:t>
            </a:r>
            <a:endParaRPr lang="en-US" sz="1350">
              <a:solidFill>
                <a:srgbClr val="FFFFFF"/>
              </a:solidFill>
              <a:latin typeface="Arial" panose="020B0604020202020204"/>
            </a:endParaRPr>
          </a:p>
        </p:txBody>
      </p:sp>
      <p:sp>
        <p:nvSpPr>
          <p:cNvPr id="16" name="Shape 13"/>
          <p:cNvSpPr/>
          <p:nvPr/>
        </p:nvSpPr>
        <p:spPr>
          <a:xfrm>
            <a:off x="504508" y="1700784"/>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17" name="Shape 14"/>
          <p:cNvSpPr/>
          <p:nvPr/>
        </p:nvSpPr>
        <p:spPr>
          <a:xfrm>
            <a:off x="504508" y="1828800"/>
            <a:ext cx="54864" cy="1078992"/>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18" name="Text 15"/>
          <p:cNvSpPr/>
          <p:nvPr/>
        </p:nvSpPr>
        <p:spPr>
          <a:xfrm>
            <a:off x="760540" y="1847088"/>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What is Copilot Cowork?</a:t>
            </a:r>
            <a:endParaRPr lang="en-US" sz="1300">
              <a:solidFill>
                <a:srgbClr val="FFFFFF"/>
              </a:solidFill>
              <a:latin typeface="Arial" panose="020B0604020202020204"/>
            </a:endParaRPr>
          </a:p>
        </p:txBody>
      </p:sp>
      <p:sp>
        <p:nvSpPr>
          <p:cNvPr id="19" name="Text 16"/>
          <p:cNvSpPr/>
          <p:nvPr/>
        </p:nvSpPr>
        <p:spPr>
          <a:xfrm>
            <a:off x="760540" y="2157984"/>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Long-running, multi-step work inside Microsoft 365 Copilot — delegate a task and stay in the loop as it reasons across your tools and files.</a:t>
            </a:r>
            <a:endParaRPr lang="en-US" sz="1100">
              <a:solidFill>
                <a:srgbClr val="FFFFFF"/>
              </a:solidFill>
              <a:latin typeface="Arial" panose="020B0604020202020204"/>
            </a:endParaRPr>
          </a:p>
        </p:txBody>
      </p:sp>
      <p:sp>
        <p:nvSpPr>
          <p:cNvPr id="20" name="Shape 17"/>
          <p:cNvSpPr/>
          <p:nvPr/>
        </p:nvSpPr>
        <p:spPr>
          <a:xfrm>
            <a:off x="6182932" y="1700784"/>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21" name="Shape 18"/>
          <p:cNvSpPr/>
          <p:nvPr/>
        </p:nvSpPr>
        <p:spPr>
          <a:xfrm>
            <a:off x="6182932" y="1828800"/>
            <a:ext cx="54864" cy="1078992"/>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22" name="Text 19"/>
          <p:cNvSpPr/>
          <p:nvPr/>
        </p:nvSpPr>
        <p:spPr>
          <a:xfrm>
            <a:off x="6438964" y="1847088"/>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How is it priced and billed?</a:t>
            </a:r>
            <a:endParaRPr lang="en-US" sz="1300">
              <a:solidFill>
                <a:srgbClr val="FFFFFF"/>
              </a:solidFill>
              <a:latin typeface="Arial" panose="020B0604020202020204"/>
            </a:endParaRPr>
          </a:p>
        </p:txBody>
      </p:sp>
      <p:sp>
        <p:nvSpPr>
          <p:cNvPr id="23" name="Text 20"/>
          <p:cNvSpPr/>
          <p:nvPr/>
        </p:nvSpPr>
        <p:spPr>
          <a:xfrm>
            <a:off x="6438964" y="2157984"/>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Requires the Microsoft 365 Copilot USL, then usage-based billing in Copilot Credits — each task priced from four inputs: model use, context, tool calls and runtime.</a:t>
            </a:r>
            <a:endParaRPr lang="en-US" sz="1100">
              <a:solidFill>
                <a:srgbClr val="FFFFFF"/>
              </a:solidFill>
              <a:latin typeface="Arial" panose="020B0604020202020204"/>
            </a:endParaRPr>
          </a:p>
        </p:txBody>
      </p:sp>
      <p:sp>
        <p:nvSpPr>
          <p:cNvPr id="24" name="Shape 21"/>
          <p:cNvSpPr/>
          <p:nvPr/>
        </p:nvSpPr>
        <p:spPr>
          <a:xfrm>
            <a:off x="504508" y="3182112"/>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25" name="Shape 22"/>
          <p:cNvSpPr/>
          <p:nvPr/>
        </p:nvSpPr>
        <p:spPr>
          <a:xfrm>
            <a:off x="504508" y="3310128"/>
            <a:ext cx="54864" cy="1078992"/>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26" name="Text 23"/>
          <p:cNvSpPr/>
          <p:nvPr/>
        </p:nvSpPr>
        <p:spPr>
          <a:xfrm>
            <a:off x="760540" y="3328416"/>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What's Cowork's availability?</a:t>
            </a:r>
            <a:endParaRPr lang="en-US" sz="1300">
              <a:solidFill>
                <a:srgbClr val="FFFFFF"/>
              </a:solidFill>
              <a:latin typeface="Arial" panose="020B0604020202020204"/>
            </a:endParaRPr>
          </a:p>
        </p:txBody>
      </p:sp>
      <p:sp>
        <p:nvSpPr>
          <p:cNvPr id="27" name="Text 24"/>
          <p:cNvSpPr/>
          <p:nvPr/>
        </p:nvSpPr>
        <p:spPr>
          <a:xfrm>
            <a:off x="760540" y="3639312"/>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Available to all licensed Microsoft 365 Copilot users via the Agent Store. Admins scope who gets it — everyone, specific groups, or blocked.</a:t>
            </a:r>
            <a:endParaRPr lang="en-US" sz="1100">
              <a:solidFill>
                <a:srgbClr val="FFFFFF"/>
              </a:solidFill>
              <a:latin typeface="Arial" panose="020B0604020202020204"/>
            </a:endParaRPr>
          </a:p>
        </p:txBody>
      </p:sp>
      <p:sp>
        <p:nvSpPr>
          <p:cNvPr id="28" name="Shape 25"/>
          <p:cNvSpPr/>
          <p:nvPr/>
        </p:nvSpPr>
        <p:spPr>
          <a:xfrm>
            <a:off x="6182932" y="3182112"/>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29" name="Shape 26"/>
          <p:cNvSpPr/>
          <p:nvPr/>
        </p:nvSpPr>
        <p:spPr>
          <a:xfrm>
            <a:off x="6182932" y="3310128"/>
            <a:ext cx="54864" cy="1078992"/>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30" name="Text 27"/>
          <p:cNvSpPr/>
          <p:nvPr/>
        </p:nvSpPr>
        <p:spPr>
          <a:xfrm>
            <a:off x="6438964" y="3328416"/>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Turn a Claude Cowork plugin into a Copilot one?</a:t>
            </a:r>
            <a:endParaRPr lang="en-US" sz="1300">
              <a:solidFill>
                <a:srgbClr val="FFFFFF"/>
              </a:solidFill>
              <a:latin typeface="Arial" panose="020B0604020202020204"/>
            </a:endParaRPr>
          </a:p>
        </p:txBody>
      </p:sp>
      <p:sp>
        <p:nvSpPr>
          <p:cNvPr id="31" name="Text 28"/>
          <p:cNvSpPr/>
          <p:nvPr/>
        </p:nvSpPr>
        <p:spPr>
          <a:xfrm>
            <a:off x="6438964" y="3639312"/>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Yes — a simple PowerShell script converts an existing Claude Cowork plugin into a Copilot Cowork plugin.</a:t>
            </a:r>
            <a:endParaRPr lang="en-US" sz="1100">
              <a:solidFill>
                <a:srgbClr val="FFFFFF"/>
              </a:solidFill>
              <a:latin typeface="Arial" panose="020B0604020202020204"/>
            </a:endParaRPr>
          </a:p>
        </p:txBody>
      </p:sp>
      <p:sp>
        <p:nvSpPr>
          <p:cNvPr id="32" name="Shape 29"/>
          <p:cNvSpPr/>
          <p:nvPr/>
        </p:nvSpPr>
        <p:spPr>
          <a:xfrm>
            <a:off x="504508" y="4663440"/>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33" name="Shape 30"/>
          <p:cNvSpPr/>
          <p:nvPr/>
        </p:nvSpPr>
        <p:spPr>
          <a:xfrm>
            <a:off x="504508" y="4791456"/>
            <a:ext cx="54864" cy="1078992"/>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34" name="Text 31"/>
          <p:cNvSpPr/>
          <p:nvPr/>
        </p:nvSpPr>
        <p:spPr>
          <a:xfrm>
            <a:off x="760540" y="4809744"/>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Can partners use existing Copilot Credits?</a:t>
            </a:r>
            <a:endParaRPr lang="en-US" sz="1300">
              <a:solidFill>
                <a:srgbClr val="FFFFFF"/>
              </a:solidFill>
              <a:latin typeface="Arial" panose="020B0604020202020204"/>
            </a:endParaRPr>
          </a:p>
        </p:txBody>
      </p:sp>
      <p:sp>
        <p:nvSpPr>
          <p:cNvPr id="35" name="Text 32"/>
          <p:cNvSpPr/>
          <p:nvPr/>
        </p:nvSpPr>
        <p:spPr>
          <a:xfrm>
            <a:off x="760540" y="5120640"/>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Yes — run Cowork in your own tenant by drawing down existing Copilot Credits from your partner-benefit packages.</a:t>
            </a:r>
            <a:endParaRPr lang="en-US" sz="1100">
              <a:solidFill>
                <a:srgbClr val="FFFFFF"/>
              </a:solidFill>
              <a:latin typeface="Arial" panose="020B0604020202020204"/>
            </a:endParaRPr>
          </a:p>
        </p:txBody>
      </p:sp>
      <p:sp>
        <p:nvSpPr>
          <p:cNvPr id="36" name="Shape 33"/>
          <p:cNvSpPr/>
          <p:nvPr/>
        </p:nvSpPr>
        <p:spPr>
          <a:xfrm>
            <a:off x="6182932" y="4663440"/>
            <a:ext cx="5504688" cy="1335024"/>
          </a:xfrm>
          <a:prstGeom prst="roundRect">
            <a:avLst>
              <a:gd name="adj" fmla="val 4110"/>
            </a:avLst>
          </a:prstGeom>
          <a:solidFill>
            <a:srgbClr val="F7F7FA"/>
          </a:solidFill>
          <a:ln/>
        </p:spPr>
        <p:txBody>
          <a:bodyPr/>
          <a:lstStyle/>
          <a:p>
            <a:endParaRPr lang="en-AU">
              <a:solidFill>
                <a:srgbClr val="FFFFFF"/>
              </a:solidFill>
              <a:latin typeface="Arial" panose="020B0604020202020204"/>
            </a:endParaRPr>
          </a:p>
        </p:txBody>
      </p:sp>
      <p:sp>
        <p:nvSpPr>
          <p:cNvPr id="37" name="Shape 34"/>
          <p:cNvSpPr/>
          <p:nvPr/>
        </p:nvSpPr>
        <p:spPr>
          <a:xfrm>
            <a:off x="6182932" y="4791456"/>
            <a:ext cx="54864" cy="1078992"/>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38" name="Text 35"/>
          <p:cNvSpPr/>
          <p:nvPr/>
        </p:nvSpPr>
        <p:spPr>
          <a:xfrm>
            <a:off x="6438964" y="4809744"/>
            <a:ext cx="5047488" cy="274320"/>
          </a:xfrm>
          <a:prstGeom prst="rect">
            <a:avLst/>
          </a:prstGeom>
          <a:noFill/>
          <a:ln/>
        </p:spPr>
        <p:txBody>
          <a:bodyPr wrap="square" rtlCol="0" anchor="ctr"/>
          <a:lstStyle/>
          <a:p>
            <a:r>
              <a:rPr lang="en-US" sz="1300" b="1">
                <a:solidFill>
                  <a:srgbClr val="000000"/>
                </a:solidFill>
                <a:latin typeface="Segoe UI Semibold" pitchFamily="34" charset="0"/>
                <a:ea typeface="Segoe UI Semibold" pitchFamily="34" charset="-122"/>
                <a:cs typeface="Segoe UI Semibold" pitchFamily="34" charset="-120"/>
              </a:rPr>
              <a:t>Skills vs plugins — what's the difference?</a:t>
            </a:r>
            <a:endParaRPr lang="en-US" sz="1300">
              <a:solidFill>
                <a:srgbClr val="FFFFFF"/>
              </a:solidFill>
              <a:latin typeface="Arial" panose="020B0604020202020204"/>
            </a:endParaRPr>
          </a:p>
        </p:txBody>
      </p:sp>
      <p:sp>
        <p:nvSpPr>
          <p:cNvPr id="39" name="Text 36"/>
          <p:cNvSpPr/>
          <p:nvPr/>
        </p:nvSpPr>
        <p:spPr>
          <a:xfrm>
            <a:off x="6438964" y="5120640"/>
            <a:ext cx="5047488" cy="786384"/>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A skill is a single prompt-based instruction set (e.g. financial analysis). A plugin bundles one or more skills — plus optional connectors — into an installable package.</a:t>
            </a:r>
            <a:endParaRPr lang="en-US" sz="11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E3D0BC65-75AB-D4E1-4C3D-FB80D1F74725}"/>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COPILOT COWORK TRANSITION PLAN </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972800" cy="512064"/>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Frontier → GA: the transition</a:t>
            </a:r>
            <a:endParaRPr lang="en-US" sz="2800">
              <a:solidFill>
                <a:srgbClr val="FFFFFF"/>
              </a:solidFill>
              <a:latin typeface="Arial" panose="020B0604020202020204"/>
            </a:endParaRPr>
          </a:p>
        </p:txBody>
      </p:sp>
      <p:sp>
        <p:nvSpPr>
          <p:cNvPr id="15" name="Text 12"/>
          <p:cNvSpPr/>
          <p:nvPr/>
        </p:nvSpPr>
        <p:spPr>
          <a:xfrm>
            <a:off x="504508" y="1187166"/>
            <a:ext cx="1115568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Existing Frontier Cowork users get a grace period — here's the timeline, what they'll see, and what to do.</a:t>
            </a:r>
            <a:endParaRPr lang="en-US" sz="1350">
              <a:solidFill>
                <a:srgbClr val="FFFFFF"/>
              </a:solidFill>
              <a:latin typeface="Arial" panose="020B0604020202020204"/>
            </a:endParaRPr>
          </a:p>
        </p:txBody>
      </p:sp>
      <p:sp>
        <p:nvSpPr>
          <p:cNvPr id="16" name="Shape 13"/>
          <p:cNvSpPr/>
          <p:nvPr/>
        </p:nvSpPr>
        <p:spPr>
          <a:xfrm>
            <a:off x="504508" y="1708374"/>
            <a:ext cx="2542032" cy="914400"/>
          </a:xfrm>
          <a:prstGeom prst="roundRect">
            <a:avLst>
              <a:gd name="adj" fmla="val 7000"/>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504508" y="1708374"/>
            <a:ext cx="2542032" cy="73152"/>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8" name="Text 15"/>
          <p:cNvSpPr/>
          <p:nvPr/>
        </p:nvSpPr>
        <p:spPr>
          <a:xfrm>
            <a:off x="705676" y="1854678"/>
            <a:ext cx="2176272" cy="274320"/>
          </a:xfrm>
          <a:prstGeom prst="rect">
            <a:avLst/>
          </a:prstGeom>
          <a:noFill/>
          <a:ln/>
        </p:spPr>
        <p:txBody>
          <a:bodyPr wrap="square" rtlCol="0" anchor="ctr"/>
          <a:lstStyle/>
          <a:p>
            <a:r>
              <a:rPr lang="en-US" sz="1400" b="1">
                <a:solidFill>
                  <a:srgbClr val="71BC30"/>
                </a:solidFill>
                <a:latin typeface="Segoe Sans Display Semibold" pitchFamily="34" charset="0"/>
                <a:ea typeface="Segoe Sans Display Semibold" pitchFamily="34" charset="-122"/>
                <a:cs typeface="Segoe Sans Display Semibold" pitchFamily="34" charset="-120"/>
              </a:rPr>
              <a:t>16 Jun 2026</a:t>
            </a:r>
            <a:endParaRPr lang="en-US" sz="1400">
              <a:solidFill>
                <a:srgbClr val="FFFFFF"/>
              </a:solidFill>
              <a:latin typeface="Arial" panose="020B0604020202020204"/>
            </a:endParaRPr>
          </a:p>
        </p:txBody>
      </p:sp>
      <p:sp>
        <p:nvSpPr>
          <p:cNvPr id="19" name="Text 16"/>
          <p:cNvSpPr/>
          <p:nvPr/>
        </p:nvSpPr>
        <p:spPr>
          <a:xfrm>
            <a:off x="705676" y="2147286"/>
            <a:ext cx="2176272" cy="420624"/>
          </a:xfrm>
          <a:prstGeom prst="rect">
            <a:avLst/>
          </a:prstGeom>
          <a:noFill/>
          <a:ln/>
        </p:spPr>
        <p:txBody>
          <a:bodyPr wrap="square" rtlCol="0" anchor="t"/>
          <a:lstStyle/>
          <a:p>
            <a:pPr>
              <a:lnSpc>
                <a:spcPct val="95000"/>
              </a:lnSpc>
            </a:pPr>
            <a:r>
              <a:rPr lang="en-US" sz="1000">
                <a:solidFill>
                  <a:srgbClr val="323139"/>
                </a:solidFill>
                <a:latin typeface="Segoe UI" pitchFamily="34" charset="0"/>
                <a:ea typeface="Segoe UI" pitchFamily="34" charset="-122"/>
                <a:cs typeface="Segoe UI" pitchFamily="34" charset="-120"/>
              </a:rPr>
              <a:t>GA — usage-based billing begins</a:t>
            </a:r>
            <a:endParaRPr lang="en-US" sz="1000">
              <a:solidFill>
                <a:srgbClr val="FFFFFF"/>
              </a:solidFill>
              <a:latin typeface="Arial" panose="020B0604020202020204"/>
            </a:endParaRPr>
          </a:p>
        </p:txBody>
      </p:sp>
      <p:sp>
        <p:nvSpPr>
          <p:cNvPr id="20" name="Text 17"/>
          <p:cNvSpPr/>
          <p:nvPr/>
        </p:nvSpPr>
        <p:spPr>
          <a:xfrm>
            <a:off x="3046540" y="1708374"/>
            <a:ext cx="338328" cy="914400"/>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21" name="Shape 18"/>
          <p:cNvSpPr/>
          <p:nvPr/>
        </p:nvSpPr>
        <p:spPr>
          <a:xfrm>
            <a:off x="3384868" y="1708374"/>
            <a:ext cx="2542032" cy="914400"/>
          </a:xfrm>
          <a:prstGeom prst="roundRect">
            <a:avLst>
              <a:gd name="adj" fmla="val 7000"/>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2" name="Shape 19"/>
          <p:cNvSpPr/>
          <p:nvPr/>
        </p:nvSpPr>
        <p:spPr>
          <a:xfrm>
            <a:off x="3384868" y="1708374"/>
            <a:ext cx="2542032" cy="73152"/>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23" name="Text 20"/>
          <p:cNvSpPr/>
          <p:nvPr/>
        </p:nvSpPr>
        <p:spPr>
          <a:xfrm>
            <a:off x="3586036" y="1854678"/>
            <a:ext cx="2176272" cy="274320"/>
          </a:xfrm>
          <a:prstGeom prst="rect">
            <a:avLst/>
          </a:prstGeom>
          <a:noFill/>
          <a:ln/>
        </p:spPr>
        <p:txBody>
          <a:bodyPr wrap="square" rtlCol="0" anchor="ctr"/>
          <a:lstStyle/>
          <a:p>
            <a:r>
              <a:rPr lang="en-US" sz="1400" b="1">
                <a:solidFill>
                  <a:srgbClr val="0294ED"/>
                </a:solidFill>
                <a:latin typeface="Segoe Sans Display Semibold" pitchFamily="34" charset="0"/>
                <a:ea typeface="Segoe Sans Display Semibold" pitchFamily="34" charset="-122"/>
                <a:cs typeface="Segoe Sans Display Semibold" pitchFamily="34" charset="-120"/>
              </a:rPr>
              <a:t>23–30 Jun 2026</a:t>
            </a:r>
            <a:endParaRPr lang="en-US" sz="1400">
              <a:solidFill>
                <a:srgbClr val="FFFFFF"/>
              </a:solidFill>
              <a:latin typeface="Arial" panose="020B0604020202020204"/>
            </a:endParaRPr>
          </a:p>
        </p:txBody>
      </p:sp>
      <p:sp>
        <p:nvSpPr>
          <p:cNvPr id="24" name="Text 21"/>
          <p:cNvSpPr/>
          <p:nvPr/>
        </p:nvSpPr>
        <p:spPr>
          <a:xfrm>
            <a:off x="3586036" y="2147286"/>
            <a:ext cx="2176272" cy="420624"/>
          </a:xfrm>
          <a:prstGeom prst="rect">
            <a:avLst/>
          </a:prstGeom>
          <a:noFill/>
          <a:ln/>
        </p:spPr>
        <p:txBody>
          <a:bodyPr wrap="square" rtlCol="0" anchor="t"/>
          <a:lstStyle/>
          <a:p>
            <a:pPr>
              <a:lnSpc>
                <a:spcPct val="95000"/>
              </a:lnSpc>
            </a:pPr>
            <a:r>
              <a:rPr lang="en-US" sz="1000">
                <a:solidFill>
                  <a:srgbClr val="323139"/>
                </a:solidFill>
                <a:latin typeface="Segoe UI" pitchFamily="34" charset="0"/>
                <a:ea typeface="Segoe UI" pitchFamily="34" charset="-122"/>
                <a:cs typeface="Segoe UI" pitchFamily="34" charset="-120"/>
              </a:rPr>
              <a:t>In-app grace-period banner shows</a:t>
            </a:r>
            <a:endParaRPr lang="en-US" sz="1000">
              <a:solidFill>
                <a:srgbClr val="FFFFFF"/>
              </a:solidFill>
              <a:latin typeface="Arial" panose="020B0604020202020204"/>
            </a:endParaRPr>
          </a:p>
        </p:txBody>
      </p:sp>
      <p:sp>
        <p:nvSpPr>
          <p:cNvPr id="25" name="Text 22"/>
          <p:cNvSpPr/>
          <p:nvPr/>
        </p:nvSpPr>
        <p:spPr>
          <a:xfrm>
            <a:off x="5926900" y="1708374"/>
            <a:ext cx="338328" cy="914400"/>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26" name="Shape 23"/>
          <p:cNvSpPr/>
          <p:nvPr/>
        </p:nvSpPr>
        <p:spPr>
          <a:xfrm>
            <a:off x="6265228" y="1708374"/>
            <a:ext cx="2542032" cy="914400"/>
          </a:xfrm>
          <a:prstGeom prst="roundRect">
            <a:avLst>
              <a:gd name="adj" fmla="val 7000"/>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7" name="Shape 24"/>
          <p:cNvSpPr/>
          <p:nvPr/>
        </p:nvSpPr>
        <p:spPr>
          <a:xfrm>
            <a:off x="6265228" y="1708374"/>
            <a:ext cx="2542032" cy="73152"/>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28" name="Text 25"/>
          <p:cNvSpPr/>
          <p:nvPr/>
        </p:nvSpPr>
        <p:spPr>
          <a:xfrm>
            <a:off x="6466396" y="1854678"/>
            <a:ext cx="2176272" cy="274320"/>
          </a:xfrm>
          <a:prstGeom prst="rect">
            <a:avLst/>
          </a:prstGeom>
          <a:noFill/>
          <a:ln/>
        </p:spPr>
        <p:txBody>
          <a:bodyPr wrap="square" rtlCol="0" anchor="ctr"/>
          <a:lstStyle/>
          <a:p>
            <a:r>
              <a:rPr lang="en-US" sz="1400" b="1">
                <a:solidFill>
                  <a:srgbClr val="FFA73B"/>
                </a:solidFill>
                <a:latin typeface="Segoe Sans Display Semibold" pitchFamily="34" charset="0"/>
                <a:ea typeface="Segoe Sans Display Semibold" pitchFamily="34" charset="-122"/>
                <a:cs typeface="Segoe Sans Display Semibold" pitchFamily="34" charset="-120"/>
              </a:rPr>
              <a:t>by 30 Jun 2026</a:t>
            </a:r>
            <a:endParaRPr lang="en-US" sz="1400">
              <a:solidFill>
                <a:srgbClr val="FFFFFF"/>
              </a:solidFill>
              <a:latin typeface="Arial" panose="020B0604020202020204"/>
            </a:endParaRPr>
          </a:p>
        </p:txBody>
      </p:sp>
      <p:sp>
        <p:nvSpPr>
          <p:cNvPr id="29" name="Text 26"/>
          <p:cNvSpPr/>
          <p:nvPr/>
        </p:nvSpPr>
        <p:spPr>
          <a:xfrm>
            <a:off x="6466396" y="2147286"/>
            <a:ext cx="2176272" cy="420624"/>
          </a:xfrm>
          <a:prstGeom prst="rect">
            <a:avLst/>
          </a:prstGeom>
          <a:noFill/>
          <a:ln/>
        </p:spPr>
        <p:txBody>
          <a:bodyPr wrap="square" rtlCol="0" anchor="t"/>
          <a:lstStyle/>
          <a:p>
            <a:pPr>
              <a:lnSpc>
                <a:spcPct val="95000"/>
              </a:lnSpc>
            </a:pPr>
            <a:r>
              <a:rPr lang="en-US" sz="1000">
                <a:solidFill>
                  <a:srgbClr val="323139"/>
                </a:solidFill>
                <a:latin typeface="Segoe UI" pitchFamily="34" charset="0"/>
                <a:ea typeface="Segoe UI" pitchFamily="34" charset="-122"/>
                <a:cs typeface="Segoe UI" pitchFamily="34" charset="-120"/>
              </a:rPr>
              <a:t>Set up usage-based billing in MAC</a:t>
            </a:r>
            <a:endParaRPr lang="en-US" sz="1000">
              <a:solidFill>
                <a:srgbClr val="FFFFFF"/>
              </a:solidFill>
              <a:latin typeface="Arial" panose="020B0604020202020204"/>
            </a:endParaRPr>
          </a:p>
        </p:txBody>
      </p:sp>
      <p:sp>
        <p:nvSpPr>
          <p:cNvPr id="30" name="Text 27"/>
          <p:cNvSpPr/>
          <p:nvPr/>
        </p:nvSpPr>
        <p:spPr>
          <a:xfrm>
            <a:off x="8807260" y="1708374"/>
            <a:ext cx="338328" cy="914400"/>
          </a:xfrm>
          <a:prstGeom prst="rect">
            <a:avLst/>
          </a:prstGeom>
          <a:noFill/>
          <a:ln/>
        </p:spPr>
        <p:txBody>
          <a:bodyPr wrap="square" rtlCol="0" anchor="ctr"/>
          <a:lstStyle/>
          <a:p>
            <a:pPr algn="ctr"/>
            <a:r>
              <a:rPr lang="en-US" sz="20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000">
              <a:solidFill>
                <a:srgbClr val="FFFFFF"/>
              </a:solidFill>
              <a:latin typeface="Arial" panose="020B0604020202020204"/>
            </a:endParaRPr>
          </a:p>
        </p:txBody>
      </p:sp>
      <p:sp>
        <p:nvSpPr>
          <p:cNvPr id="31" name="Shape 28"/>
          <p:cNvSpPr/>
          <p:nvPr/>
        </p:nvSpPr>
        <p:spPr>
          <a:xfrm>
            <a:off x="9145588" y="1708374"/>
            <a:ext cx="2542032" cy="914400"/>
          </a:xfrm>
          <a:prstGeom prst="roundRect">
            <a:avLst>
              <a:gd name="adj" fmla="val 7000"/>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32" name="Shape 29"/>
          <p:cNvSpPr/>
          <p:nvPr/>
        </p:nvSpPr>
        <p:spPr>
          <a:xfrm>
            <a:off x="9145588" y="1708374"/>
            <a:ext cx="2542032" cy="73152"/>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33" name="Text 30"/>
          <p:cNvSpPr/>
          <p:nvPr/>
        </p:nvSpPr>
        <p:spPr>
          <a:xfrm>
            <a:off x="9346756" y="1854678"/>
            <a:ext cx="2176272" cy="274320"/>
          </a:xfrm>
          <a:prstGeom prst="rect">
            <a:avLst/>
          </a:prstGeom>
          <a:noFill/>
          <a:ln/>
        </p:spPr>
        <p:txBody>
          <a:bodyPr wrap="square" rtlCol="0" anchor="ctr"/>
          <a:lstStyle/>
          <a:p>
            <a:r>
              <a:rPr lang="en-US" sz="1400" b="1">
                <a:solidFill>
                  <a:srgbClr val="FF6B6D"/>
                </a:solidFill>
                <a:latin typeface="Segoe Sans Display Semibold" pitchFamily="34" charset="0"/>
                <a:ea typeface="Segoe Sans Display Semibold" pitchFamily="34" charset="-122"/>
                <a:cs typeface="Segoe Sans Display Semibold" pitchFamily="34" charset="-120"/>
              </a:rPr>
              <a:t>1 Jul 2026</a:t>
            </a:r>
            <a:endParaRPr lang="en-US" sz="1400">
              <a:solidFill>
                <a:srgbClr val="FFFFFF"/>
              </a:solidFill>
              <a:latin typeface="Arial" panose="020B0604020202020204"/>
            </a:endParaRPr>
          </a:p>
        </p:txBody>
      </p:sp>
      <p:sp>
        <p:nvSpPr>
          <p:cNvPr id="34" name="Text 31"/>
          <p:cNvSpPr/>
          <p:nvPr/>
        </p:nvSpPr>
        <p:spPr>
          <a:xfrm>
            <a:off x="9346756" y="2147286"/>
            <a:ext cx="2176272" cy="420624"/>
          </a:xfrm>
          <a:prstGeom prst="rect">
            <a:avLst/>
          </a:prstGeom>
          <a:noFill/>
          <a:ln/>
        </p:spPr>
        <p:txBody>
          <a:bodyPr wrap="square" rtlCol="0" anchor="t"/>
          <a:lstStyle/>
          <a:p>
            <a:pPr>
              <a:lnSpc>
                <a:spcPct val="95000"/>
              </a:lnSpc>
            </a:pPr>
            <a:r>
              <a:rPr lang="en-US" sz="1000">
                <a:solidFill>
                  <a:srgbClr val="323139"/>
                </a:solidFill>
                <a:latin typeface="Segoe UI" pitchFamily="34" charset="0"/>
                <a:ea typeface="Segoe UI" pitchFamily="34" charset="-122"/>
                <a:cs typeface="Segoe UI" pitchFamily="34" charset="-120"/>
              </a:rPr>
              <a:t>Grace ends — billing required</a:t>
            </a:r>
            <a:endParaRPr lang="en-US" sz="1000">
              <a:solidFill>
                <a:srgbClr val="FFFFFF"/>
              </a:solidFill>
              <a:latin typeface="Arial" panose="020B0604020202020204"/>
            </a:endParaRPr>
          </a:p>
        </p:txBody>
      </p:sp>
      <p:sp>
        <p:nvSpPr>
          <p:cNvPr id="35" name="Shape 32"/>
          <p:cNvSpPr/>
          <p:nvPr/>
        </p:nvSpPr>
        <p:spPr>
          <a:xfrm>
            <a:off x="504508" y="2942296"/>
            <a:ext cx="5504688" cy="2743200"/>
          </a:xfrm>
          <a:prstGeom prst="roundRect">
            <a:avLst>
              <a:gd name="adj" fmla="val 2667"/>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36" name="Shape 33"/>
          <p:cNvSpPr/>
          <p:nvPr/>
        </p:nvSpPr>
        <p:spPr>
          <a:xfrm>
            <a:off x="504508" y="2942296"/>
            <a:ext cx="5504688"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37" name="Text 34"/>
          <p:cNvSpPr/>
          <p:nvPr/>
        </p:nvSpPr>
        <p:spPr>
          <a:xfrm>
            <a:off x="778828" y="3161752"/>
            <a:ext cx="4956048" cy="329184"/>
          </a:xfrm>
          <a:prstGeom prst="rect">
            <a:avLst/>
          </a:prstGeom>
          <a:noFill/>
          <a:ln/>
        </p:spPr>
        <p:txBody>
          <a:bodyPr wrap="square" rtlCol="0" anchor="ctr"/>
          <a:lstStyle/>
          <a:p>
            <a:r>
              <a:rPr lang="en-US" sz="1500" b="1">
                <a:solidFill>
                  <a:srgbClr val="0294ED"/>
                </a:solidFill>
                <a:latin typeface="Segoe UI Semibold" pitchFamily="34" charset="0"/>
                <a:ea typeface="Segoe UI Semibold" pitchFamily="34" charset="-122"/>
                <a:cs typeface="Segoe UI Semibold" pitchFamily="34" charset="-120"/>
              </a:rPr>
              <a:t>What customers will see</a:t>
            </a:r>
            <a:endParaRPr lang="en-US" sz="1500">
              <a:solidFill>
                <a:srgbClr val="FFFFFF"/>
              </a:solidFill>
              <a:latin typeface="Arial" panose="020B0604020202020204"/>
            </a:endParaRPr>
          </a:p>
        </p:txBody>
      </p:sp>
      <p:sp>
        <p:nvSpPr>
          <p:cNvPr id="38" name="Text 35"/>
          <p:cNvSpPr/>
          <p:nvPr/>
        </p:nvSpPr>
        <p:spPr>
          <a:xfrm>
            <a:off x="778828" y="3545800"/>
            <a:ext cx="4956048" cy="457200"/>
          </a:xfrm>
          <a:prstGeom prst="rect">
            <a:avLst/>
          </a:prstGeom>
          <a:noFill/>
          <a:ln/>
        </p:spPr>
        <p:txBody>
          <a:bodyPr wrap="square" rtlCol="0" anchor="t"/>
          <a:lstStyle/>
          <a:p>
            <a:pPr>
              <a:lnSpc>
                <a:spcPct val="96000"/>
              </a:lnSpc>
            </a:pPr>
            <a:r>
              <a:rPr lang="en-US" sz="1100">
                <a:solidFill>
                  <a:srgbClr val="323139"/>
                </a:solidFill>
                <a:latin typeface="Segoe UI" pitchFamily="34" charset="0"/>
                <a:ea typeface="Segoe UI" pitchFamily="34" charset="-122"/>
                <a:cs typeface="Segoe UI" pitchFamily="34" charset="-120"/>
              </a:rPr>
              <a:t>23–30 Jun: an in-app banner explains the grace period. After 1 July:</a:t>
            </a:r>
            <a:endParaRPr lang="en-US" sz="1100">
              <a:solidFill>
                <a:srgbClr val="FFFFFF"/>
              </a:solidFill>
              <a:latin typeface="Arial" panose="020B0604020202020204"/>
            </a:endParaRPr>
          </a:p>
        </p:txBody>
      </p:sp>
      <p:sp>
        <p:nvSpPr>
          <p:cNvPr id="39" name="Text 36"/>
          <p:cNvSpPr/>
          <p:nvPr/>
        </p:nvSpPr>
        <p:spPr>
          <a:xfrm>
            <a:off x="778828" y="4112728"/>
            <a:ext cx="274320" cy="365760"/>
          </a:xfrm>
          <a:prstGeom prst="rect">
            <a:avLst/>
          </a:prstGeom>
          <a:noFill/>
          <a:ln/>
        </p:spPr>
        <p:txBody>
          <a:bodyPr wrap="square" rtlCol="0" anchor="ctr"/>
          <a:lstStyle/>
          <a:p>
            <a:r>
              <a:rPr lang="en-US" sz="1300" b="1">
                <a:solidFill>
                  <a:srgbClr val="71BC30"/>
                </a:solidFill>
                <a:latin typeface="Segoe UI Semibold" pitchFamily="34" charset="0"/>
                <a:ea typeface="Segoe UI Semibold" pitchFamily="34" charset="-122"/>
                <a:cs typeface="Segoe UI Semibold" pitchFamily="34" charset="-120"/>
              </a:rPr>
              <a:t>✓</a:t>
            </a:r>
            <a:endParaRPr lang="en-US" sz="1300">
              <a:solidFill>
                <a:srgbClr val="FFFFFF"/>
              </a:solidFill>
              <a:latin typeface="Arial" panose="020B0604020202020204"/>
            </a:endParaRPr>
          </a:p>
        </p:txBody>
      </p:sp>
      <p:sp>
        <p:nvSpPr>
          <p:cNvPr id="40" name="Text 37"/>
          <p:cNvSpPr/>
          <p:nvPr/>
        </p:nvSpPr>
        <p:spPr>
          <a:xfrm>
            <a:off x="1089724" y="4094440"/>
            <a:ext cx="4636008" cy="731520"/>
          </a:xfrm>
          <a:prstGeom prst="rect">
            <a:avLst/>
          </a:prstGeom>
          <a:noFill/>
          <a:ln/>
        </p:spPr>
        <p:txBody>
          <a:bodyPr wrap="square" rtlCol="0" anchor="t"/>
          <a:lstStyle/>
          <a:p>
            <a:pPr>
              <a:lnSpc>
                <a:spcPct val="96000"/>
              </a:lnSpc>
            </a:pPr>
            <a:r>
              <a:rPr lang="en-US" sz="1150" b="1">
                <a:solidFill>
                  <a:srgbClr val="000000"/>
                </a:solidFill>
                <a:latin typeface="Segoe UI Semibold" pitchFamily="34" charset="0"/>
                <a:ea typeface="Segoe UI Semibold" pitchFamily="34" charset="-122"/>
                <a:cs typeface="Segoe UI Semibold" pitchFamily="34" charset="-120"/>
              </a:rPr>
              <a:t>If billing is enabled  </a:t>
            </a:r>
            <a:r>
              <a:rPr lang="en-US" sz="1050">
                <a:solidFill>
                  <a:srgbClr val="323139"/>
                </a:solidFill>
                <a:latin typeface="Segoe UI" pitchFamily="34" charset="0"/>
                <a:ea typeface="Segoe UI" pitchFamily="34" charset="-122"/>
                <a:cs typeface="Segoe UI" pitchFamily="34" charset="-120"/>
              </a:rPr>
              <a:t>Continued access to Cowork, with notifications as usage is approved.</a:t>
            </a:r>
            <a:endParaRPr lang="en-US" sz="1150">
              <a:solidFill>
                <a:srgbClr val="FFFFFF"/>
              </a:solidFill>
              <a:latin typeface="Arial" panose="020B0604020202020204"/>
            </a:endParaRPr>
          </a:p>
        </p:txBody>
      </p:sp>
      <p:sp>
        <p:nvSpPr>
          <p:cNvPr id="41" name="Text 38"/>
          <p:cNvSpPr/>
          <p:nvPr/>
        </p:nvSpPr>
        <p:spPr>
          <a:xfrm>
            <a:off x="778828" y="4889968"/>
            <a:ext cx="274320" cy="365760"/>
          </a:xfrm>
          <a:prstGeom prst="rect">
            <a:avLst/>
          </a:prstGeom>
          <a:noFill/>
          <a:ln/>
        </p:spPr>
        <p:txBody>
          <a:bodyPr wrap="square" rtlCol="0" anchor="ctr"/>
          <a:lstStyle/>
          <a:p>
            <a:r>
              <a:rPr lang="en-US" sz="1300" b="1">
                <a:solidFill>
                  <a:srgbClr val="D7402B"/>
                </a:solidFill>
                <a:latin typeface="Segoe UI Semibold" pitchFamily="34" charset="0"/>
                <a:ea typeface="Segoe UI Semibold" pitchFamily="34" charset="-122"/>
                <a:cs typeface="Segoe UI Semibold" pitchFamily="34" charset="-120"/>
              </a:rPr>
              <a:t>✕</a:t>
            </a:r>
            <a:endParaRPr lang="en-US" sz="1300">
              <a:solidFill>
                <a:srgbClr val="FFFFFF"/>
              </a:solidFill>
              <a:latin typeface="Arial" panose="020B0604020202020204"/>
            </a:endParaRPr>
          </a:p>
        </p:txBody>
      </p:sp>
      <p:sp>
        <p:nvSpPr>
          <p:cNvPr id="42" name="Text 39"/>
          <p:cNvSpPr/>
          <p:nvPr/>
        </p:nvSpPr>
        <p:spPr>
          <a:xfrm>
            <a:off x="1089724" y="4871680"/>
            <a:ext cx="4636008" cy="731520"/>
          </a:xfrm>
          <a:prstGeom prst="rect">
            <a:avLst/>
          </a:prstGeom>
          <a:noFill/>
          <a:ln/>
        </p:spPr>
        <p:txBody>
          <a:bodyPr wrap="square" rtlCol="0" anchor="t"/>
          <a:lstStyle/>
          <a:p>
            <a:pPr>
              <a:lnSpc>
                <a:spcPct val="96000"/>
              </a:lnSpc>
            </a:pPr>
            <a:r>
              <a:rPr lang="en-US" sz="1150" b="1">
                <a:solidFill>
                  <a:srgbClr val="000000"/>
                </a:solidFill>
                <a:latin typeface="Segoe UI Semibold" pitchFamily="34" charset="0"/>
                <a:ea typeface="Segoe UI Semibold" pitchFamily="34" charset="-122"/>
                <a:cs typeface="Segoe UI Semibold" pitchFamily="34" charset="-120"/>
              </a:rPr>
              <a:t>If billing is not enabled  </a:t>
            </a:r>
            <a:r>
              <a:rPr lang="en-US" sz="1050">
                <a:solidFill>
                  <a:srgbClr val="323139"/>
                </a:solidFill>
                <a:latin typeface="Segoe UI" pitchFamily="34" charset="0"/>
                <a:ea typeface="Segoe UI" pitchFamily="34" charset="-122"/>
                <a:cs typeface="Segoe UI" pitchFamily="34" charset="-120"/>
              </a:rPr>
              <a:t>Prior Cowork users: access expires, but history remains. New users: guided to a page to request access.</a:t>
            </a:r>
            <a:endParaRPr lang="en-US" sz="1150">
              <a:solidFill>
                <a:srgbClr val="FFFFFF"/>
              </a:solidFill>
              <a:latin typeface="Arial" panose="020B0604020202020204"/>
            </a:endParaRPr>
          </a:p>
        </p:txBody>
      </p:sp>
      <p:sp>
        <p:nvSpPr>
          <p:cNvPr id="43" name="Shape 40"/>
          <p:cNvSpPr/>
          <p:nvPr/>
        </p:nvSpPr>
        <p:spPr>
          <a:xfrm>
            <a:off x="6182932" y="2942296"/>
            <a:ext cx="5504688" cy="2743200"/>
          </a:xfrm>
          <a:prstGeom prst="roundRect">
            <a:avLst>
              <a:gd name="adj" fmla="val 2667"/>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44" name="Shape 41"/>
          <p:cNvSpPr/>
          <p:nvPr/>
        </p:nvSpPr>
        <p:spPr>
          <a:xfrm>
            <a:off x="6182932" y="2942296"/>
            <a:ext cx="5504688" cy="82296"/>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45" name="Text 42"/>
          <p:cNvSpPr/>
          <p:nvPr/>
        </p:nvSpPr>
        <p:spPr>
          <a:xfrm>
            <a:off x="6457252" y="3161752"/>
            <a:ext cx="4956048" cy="329184"/>
          </a:xfrm>
          <a:prstGeom prst="rect">
            <a:avLst/>
          </a:prstGeom>
          <a:noFill/>
          <a:ln/>
        </p:spPr>
        <p:txBody>
          <a:bodyPr wrap="square" rtlCol="0" anchor="ctr"/>
          <a:lstStyle/>
          <a:p>
            <a:r>
              <a:rPr lang="en-US" sz="1500" b="1">
                <a:solidFill>
                  <a:srgbClr val="FF6B6D"/>
                </a:solidFill>
                <a:latin typeface="Segoe UI Semibold" pitchFamily="34" charset="0"/>
                <a:ea typeface="Segoe UI Semibold" pitchFamily="34" charset="-122"/>
                <a:cs typeface="Segoe UI Semibold" pitchFamily="34" charset="-120"/>
              </a:rPr>
              <a:t>What partners should do</a:t>
            </a:r>
            <a:endParaRPr lang="en-US" sz="1500">
              <a:solidFill>
                <a:srgbClr val="FFFFFF"/>
              </a:solidFill>
              <a:latin typeface="Arial" panose="020B0604020202020204"/>
            </a:endParaRPr>
          </a:p>
        </p:txBody>
      </p:sp>
      <p:sp>
        <p:nvSpPr>
          <p:cNvPr id="46" name="Shape 43"/>
          <p:cNvSpPr/>
          <p:nvPr/>
        </p:nvSpPr>
        <p:spPr>
          <a:xfrm>
            <a:off x="6466269" y="4167592"/>
            <a:ext cx="100584" cy="10058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47" name="Text 44"/>
          <p:cNvSpPr/>
          <p:nvPr/>
        </p:nvSpPr>
        <p:spPr>
          <a:xfrm>
            <a:off x="6685725" y="4085296"/>
            <a:ext cx="4727448" cy="457200"/>
          </a:xfrm>
          <a:prstGeom prst="rect">
            <a:avLst/>
          </a:prstGeom>
          <a:noFill/>
          <a:ln/>
        </p:spPr>
        <p:txBody>
          <a:bodyPr wrap="square" rtlCol="0" anchor="t"/>
          <a:lstStyle/>
          <a:p>
            <a:pPr>
              <a:lnSpc>
                <a:spcPct val="96000"/>
              </a:lnSpc>
            </a:pPr>
            <a:r>
              <a:rPr lang="en-US" sz="1150">
                <a:solidFill>
                  <a:srgbClr val="323139"/>
                </a:solidFill>
                <a:latin typeface="Segoe UI" pitchFamily="34" charset="0"/>
                <a:ea typeface="Segoe UI" pitchFamily="34" charset="-122"/>
                <a:cs typeface="Segoe UI" pitchFamily="34" charset="-120"/>
              </a:rPr>
              <a:t>Identify Frontier customers using ASPX propensity signals</a:t>
            </a:r>
            <a:endParaRPr lang="en-US" sz="1150">
              <a:solidFill>
                <a:srgbClr val="FFFFFF"/>
              </a:solidFill>
              <a:latin typeface="Arial" panose="020B0604020202020204"/>
            </a:endParaRPr>
          </a:p>
        </p:txBody>
      </p:sp>
      <p:sp>
        <p:nvSpPr>
          <p:cNvPr id="48" name="Shape 45"/>
          <p:cNvSpPr/>
          <p:nvPr/>
        </p:nvSpPr>
        <p:spPr>
          <a:xfrm>
            <a:off x="6475540" y="4515064"/>
            <a:ext cx="100584" cy="10058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49" name="Text 46"/>
          <p:cNvSpPr/>
          <p:nvPr/>
        </p:nvSpPr>
        <p:spPr>
          <a:xfrm>
            <a:off x="6694996" y="4432768"/>
            <a:ext cx="4727448" cy="457200"/>
          </a:xfrm>
          <a:prstGeom prst="rect">
            <a:avLst/>
          </a:prstGeom>
          <a:noFill/>
          <a:ln/>
        </p:spPr>
        <p:txBody>
          <a:bodyPr wrap="square" rtlCol="0" anchor="t"/>
          <a:lstStyle/>
          <a:p>
            <a:pPr>
              <a:lnSpc>
                <a:spcPct val="96000"/>
              </a:lnSpc>
            </a:pPr>
            <a:r>
              <a:rPr lang="en-US" sz="1150">
                <a:solidFill>
                  <a:srgbClr val="323139"/>
                </a:solidFill>
                <a:latin typeface="Segoe UI" pitchFamily="34" charset="0"/>
                <a:ea typeface="Segoe UI" pitchFamily="34" charset="-122"/>
                <a:cs typeface="Segoe UI" pitchFamily="34" charset="-120"/>
              </a:rPr>
              <a:t>Set up usage-based billing in MAC by 30 June</a:t>
            </a:r>
            <a:endParaRPr lang="en-US" sz="1150">
              <a:solidFill>
                <a:srgbClr val="FFFFFF"/>
              </a:solidFill>
              <a:latin typeface="Arial" panose="020B0604020202020204"/>
            </a:endParaRPr>
          </a:p>
        </p:txBody>
      </p:sp>
      <p:sp>
        <p:nvSpPr>
          <p:cNvPr id="50" name="Shape 47"/>
          <p:cNvSpPr/>
          <p:nvPr/>
        </p:nvSpPr>
        <p:spPr>
          <a:xfrm>
            <a:off x="6475540" y="4889104"/>
            <a:ext cx="100584" cy="10058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51" name="Text 48"/>
          <p:cNvSpPr/>
          <p:nvPr/>
        </p:nvSpPr>
        <p:spPr>
          <a:xfrm>
            <a:off x="6694996" y="4806808"/>
            <a:ext cx="4727448" cy="457200"/>
          </a:xfrm>
          <a:prstGeom prst="rect">
            <a:avLst/>
          </a:prstGeom>
          <a:noFill/>
          <a:ln/>
        </p:spPr>
        <p:txBody>
          <a:bodyPr wrap="square" rtlCol="0" anchor="t"/>
          <a:lstStyle/>
          <a:p>
            <a:pPr>
              <a:lnSpc>
                <a:spcPct val="96000"/>
              </a:lnSpc>
            </a:pPr>
            <a:r>
              <a:rPr lang="en-US" sz="1150">
                <a:solidFill>
                  <a:srgbClr val="323139"/>
                </a:solidFill>
                <a:latin typeface="Segoe UI" pitchFamily="34" charset="0"/>
                <a:ea typeface="Segoe UI" pitchFamily="34" charset="-122"/>
                <a:cs typeface="Segoe UI" pitchFamily="34" charset="-120"/>
              </a:rPr>
              <a:t>Set expectations early on the move to usage-based billing</a:t>
            </a:r>
            <a:endParaRPr lang="en-US" sz="1150">
              <a:solidFill>
                <a:srgbClr val="FFFFFF"/>
              </a:solidFill>
              <a:latin typeface="Arial" panose="020B0604020202020204"/>
            </a:endParaRPr>
          </a:p>
        </p:txBody>
      </p:sp>
      <p:sp>
        <p:nvSpPr>
          <p:cNvPr id="52" name="Shape 49"/>
          <p:cNvSpPr/>
          <p:nvPr/>
        </p:nvSpPr>
        <p:spPr>
          <a:xfrm>
            <a:off x="6475540" y="5214148"/>
            <a:ext cx="100584" cy="10058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53" name="Text 50"/>
          <p:cNvSpPr/>
          <p:nvPr/>
        </p:nvSpPr>
        <p:spPr>
          <a:xfrm>
            <a:off x="6694996" y="5131852"/>
            <a:ext cx="4727448" cy="457200"/>
          </a:xfrm>
          <a:prstGeom prst="rect">
            <a:avLst/>
          </a:prstGeom>
          <a:noFill/>
          <a:ln/>
        </p:spPr>
        <p:txBody>
          <a:bodyPr wrap="square" rtlCol="0" anchor="t"/>
          <a:lstStyle/>
          <a:p>
            <a:pPr>
              <a:lnSpc>
                <a:spcPct val="96000"/>
              </a:lnSpc>
            </a:pPr>
            <a:r>
              <a:rPr lang="en-US" sz="1150">
                <a:solidFill>
                  <a:srgbClr val="323139"/>
                </a:solidFill>
                <a:latin typeface="Segoe UI" pitchFamily="34" charset="0"/>
                <a:ea typeface="Segoe UI" pitchFamily="34" charset="-122"/>
                <a:cs typeface="Segoe UI" pitchFamily="34" charset="-120"/>
              </a:rPr>
              <a:t>Support cost management and drive ongoing adoption</a:t>
            </a:r>
            <a:endParaRPr lang="en-US" sz="1150">
              <a:solidFill>
                <a:srgbClr val="FFFFFF"/>
              </a:solidFill>
              <a:latin typeface="Arial" panose="020B0604020202020204"/>
            </a:endParaRPr>
          </a:p>
        </p:txBody>
      </p:sp>
      <p:sp>
        <p:nvSpPr>
          <p:cNvPr id="54" name="Text 51"/>
          <p:cNvSpPr/>
          <p:nvPr/>
        </p:nvSpPr>
        <p:spPr>
          <a:xfrm>
            <a:off x="504508" y="5831800"/>
            <a:ext cx="11183112" cy="310896"/>
          </a:xfrm>
          <a:prstGeom prst="rect">
            <a:avLst/>
          </a:prstGeom>
          <a:noFill/>
          <a:ln/>
        </p:spPr>
        <p:txBody>
          <a:bodyPr wrap="square" rtlCol="0" anchor="ctr"/>
          <a:lstStyle/>
          <a:p>
            <a:pPr>
              <a:lnSpc>
                <a:spcPct val="95000"/>
              </a:lnSpc>
            </a:pPr>
            <a:r>
              <a:rPr lang="en-US" sz="900" i="1">
                <a:solidFill>
                  <a:srgbClr val="6E6D78"/>
                </a:solidFill>
                <a:latin typeface="Segoe UI" pitchFamily="34" charset="0"/>
                <a:ea typeface="Segoe UI" pitchFamily="34" charset="-122"/>
                <a:cs typeface="Segoe UI" pitchFamily="34" charset="-120"/>
              </a:rPr>
              <a:t>Eligibility: tenants with at least one user active in Cowork during the Frontier preview (30 Mar–16 Jun 2026) are not billed until 1 July 2026.</a:t>
            </a:r>
            <a:endParaRPr lang="en-US" sz="9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3E678A67-70D0-D52A-FD20-829247352459}"/>
              </a:ext>
            </a:extLst>
          </p:cNvPr>
          <p:cNvPicPr>
            <a:picLocks noChangeAspect="1"/>
          </p:cNvPicPr>
          <p:nvPr/>
        </p:nvPicPr>
        <p:blipFill>
          <a:blip r:embed="rId3"/>
          <a:stretch>
            <a:fillRect/>
          </a:stretch>
        </p:blipFill>
        <p:spPr>
          <a:xfrm>
            <a:off x="10282723" y="6521501"/>
            <a:ext cx="1645920" cy="197510"/>
          </a:xfrm>
          <a:prstGeom prst="rect">
            <a:avLst/>
          </a:prstGeom>
        </p:spPr>
      </p:pic>
      <p:sp>
        <p:nvSpPr>
          <p:cNvPr id="55" name="Shape 43">
            <a:extLst>
              <a:ext uri="{FF2B5EF4-FFF2-40B4-BE49-F238E27FC236}">
                <a16:creationId xmlns:a16="http://schemas.microsoft.com/office/drawing/2014/main" id="{8DF67663-23F4-47E1-782C-6D49006A78D7}"/>
              </a:ext>
            </a:extLst>
          </p:cNvPr>
          <p:cNvSpPr/>
          <p:nvPr/>
        </p:nvSpPr>
        <p:spPr>
          <a:xfrm>
            <a:off x="6475540" y="3715049"/>
            <a:ext cx="100584" cy="10058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56" name="Text 44">
            <a:extLst>
              <a:ext uri="{FF2B5EF4-FFF2-40B4-BE49-F238E27FC236}">
                <a16:creationId xmlns:a16="http://schemas.microsoft.com/office/drawing/2014/main" id="{2FFD1901-A2B5-EB8F-D222-9D302302153A}"/>
              </a:ext>
            </a:extLst>
          </p:cNvPr>
          <p:cNvSpPr/>
          <p:nvPr/>
        </p:nvSpPr>
        <p:spPr>
          <a:xfrm>
            <a:off x="6694996" y="3632753"/>
            <a:ext cx="4727448" cy="457200"/>
          </a:xfrm>
          <a:prstGeom prst="rect">
            <a:avLst/>
          </a:prstGeom>
          <a:noFill/>
          <a:ln/>
        </p:spPr>
        <p:txBody>
          <a:bodyPr wrap="square" rtlCol="0" anchor="t"/>
          <a:lstStyle/>
          <a:p>
            <a:pPr>
              <a:lnSpc>
                <a:spcPct val="96000"/>
              </a:lnSpc>
            </a:pPr>
            <a:r>
              <a:rPr lang="en-US" sz="1150">
                <a:solidFill>
                  <a:srgbClr val="323139"/>
                </a:solidFill>
                <a:latin typeface="Segoe UI" pitchFamily="34" charset="0"/>
                <a:ea typeface="Segoe UI" pitchFamily="34" charset="-122"/>
                <a:cs typeface="Segoe UI" pitchFamily="34" charset="-120"/>
              </a:rPr>
              <a:t>Set expectations early – notify customers about the transition and upcoming billing requirements</a:t>
            </a:r>
            <a:endParaRPr lang="en-US" sz="1150">
              <a:solidFill>
                <a:srgbClr val="FFFFFF"/>
              </a:solidFill>
              <a:latin typeface="Arial" panose="020B0604020202020204"/>
            </a:endParaRPr>
          </a:p>
        </p:txBody>
      </p:sp>
      <p:sp>
        <p:nvSpPr>
          <p:cNvPr id="12" name="Oval 11">
            <a:extLst>
              <a:ext uri="{FF2B5EF4-FFF2-40B4-BE49-F238E27FC236}">
                <a16:creationId xmlns:a16="http://schemas.microsoft.com/office/drawing/2014/main" id="{96C41070-7D21-47D9-9B55-F86A9A5AE49F}"/>
              </a:ext>
            </a:extLst>
          </p:cNvPr>
          <p:cNvSpPr/>
          <p:nvPr/>
        </p:nvSpPr>
        <p:spPr>
          <a:xfrm>
            <a:off x="9346757" y="1765300"/>
            <a:ext cx="935967" cy="420624"/>
          </a:xfrm>
          <a:prstGeom prst="ellipse">
            <a:avLst/>
          </a:prstGeom>
          <a:noFill/>
          <a:ln w="31750" cap="flat">
            <a:solidFill>
              <a:srgbClr val="3E00FF"/>
            </a:solid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57" name="Arrow: Down 56">
            <a:extLst>
              <a:ext uri="{FF2B5EF4-FFF2-40B4-BE49-F238E27FC236}">
                <a16:creationId xmlns:a16="http://schemas.microsoft.com/office/drawing/2014/main" id="{A3832F5F-E52D-4BBA-82FA-757C116F638E}"/>
              </a:ext>
            </a:extLst>
          </p:cNvPr>
          <p:cNvSpPr/>
          <p:nvPr/>
        </p:nvSpPr>
        <p:spPr>
          <a:xfrm>
            <a:off x="9884863" y="1505150"/>
            <a:ext cx="165100" cy="279400"/>
          </a:xfrm>
          <a:prstGeom prst="downArrow">
            <a:avLst/>
          </a:prstGeom>
          <a:solidFill>
            <a:srgbClr val="3E00FF"/>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58" name="Rectangle: Rounded Corners 57">
            <a:extLst>
              <a:ext uri="{FF2B5EF4-FFF2-40B4-BE49-F238E27FC236}">
                <a16:creationId xmlns:a16="http://schemas.microsoft.com/office/drawing/2014/main" id="{C4CE0DBF-70FB-42AE-B85E-F091262712A6}"/>
              </a:ext>
            </a:extLst>
          </p:cNvPr>
          <p:cNvSpPr/>
          <p:nvPr/>
        </p:nvSpPr>
        <p:spPr>
          <a:xfrm>
            <a:off x="9224463" y="1200350"/>
            <a:ext cx="1498600" cy="304800"/>
          </a:xfrm>
          <a:prstGeom prst="roundRect">
            <a:avLst/>
          </a:prstGeom>
          <a:solidFill>
            <a:srgbClr val="3E00FF"/>
          </a:solidFill>
          <a:ln w="12748" cap="flat">
            <a:noFill/>
            <a:prstDash val="solid"/>
            <a:miter/>
          </a:ln>
        </p:spPr>
        <p:txBody>
          <a:bodyPr vertOverflow="clip" horzOverflow="clip" wrap="none" rtlCol="0" anchor="ctr" anchorCtr="0">
            <a:noAutofit/>
          </a:bodyPr>
          <a:lstStyle/>
          <a:p>
            <a:r>
              <a:rPr lang="en-AU" sz="1200" b="1">
                <a:solidFill>
                  <a:srgbClr val="FFFFFF"/>
                </a:solidFill>
                <a:latin typeface="Segoe UI Semibold"/>
                <a:cs typeface="Segoe UI Semibold"/>
              </a:rPr>
              <a:t>We're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PARTNER ACTIONS</a:t>
            </a: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972800" cy="512064"/>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Next steps</a:t>
            </a:r>
            <a:endParaRPr lang="en-US" sz="2800">
              <a:solidFill>
                <a:srgbClr val="FFFFFF"/>
              </a:solidFill>
              <a:latin typeface="Arial" panose="020B0604020202020204"/>
            </a:endParaRPr>
          </a:p>
        </p:txBody>
      </p:sp>
      <p:sp>
        <p:nvSpPr>
          <p:cNvPr id="15" name="Text 12"/>
          <p:cNvSpPr/>
          <p:nvPr/>
        </p:nvSpPr>
        <p:spPr>
          <a:xfrm>
            <a:off x="504508" y="1152144"/>
            <a:ext cx="1115568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Five moves — merged from the usage-based billing partner briefing and the GTM playbook.</a:t>
            </a:r>
            <a:endParaRPr lang="en-US" sz="1350">
              <a:solidFill>
                <a:srgbClr val="FFFFFF"/>
              </a:solidFill>
              <a:latin typeface="Arial" panose="020B0604020202020204"/>
            </a:endParaRPr>
          </a:p>
        </p:txBody>
      </p:sp>
      <p:sp>
        <p:nvSpPr>
          <p:cNvPr id="16" name="Shape 13"/>
          <p:cNvSpPr/>
          <p:nvPr/>
        </p:nvSpPr>
        <p:spPr>
          <a:xfrm>
            <a:off x="550228" y="1719072"/>
            <a:ext cx="512064" cy="512064"/>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17" name="Text 14"/>
          <p:cNvSpPr/>
          <p:nvPr/>
        </p:nvSpPr>
        <p:spPr>
          <a:xfrm>
            <a:off x="550228" y="1719072"/>
            <a:ext cx="512064" cy="512064"/>
          </a:xfrm>
          <a:prstGeom prst="rect">
            <a:avLst/>
          </a:prstGeom>
          <a:noFill/>
          <a:ln/>
        </p:spPr>
        <p:txBody>
          <a:bodyPr wrap="square" rtlCol="0" anchor="ctr"/>
          <a:lstStyle/>
          <a:p>
            <a:pPr algn="ctr"/>
            <a:r>
              <a:rPr lang="en-US" sz="2200" b="1">
                <a:solidFill>
                  <a:srgbClr val="FFFFFF"/>
                </a:solidFill>
                <a:latin typeface="Segoe Sans Display Semibold" pitchFamily="34" charset="0"/>
                <a:ea typeface="Segoe Sans Display Semibold" pitchFamily="34" charset="-122"/>
                <a:cs typeface="Segoe Sans Display Semibold" pitchFamily="34" charset="-120"/>
              </a:rPr>
              <a:t>1</a:t>
            </a:r>
            <a:endParaRPr lang="en-US" sz="2200">
              <a:solidFill>
                <a:srgbClr val="FFFFFF"/>
              </a:solidFill>
              <a:latin typeface="Arial" panose="020B0604020202020204"/>
            </a:endParaRPr>
          </a:p>
        </p:txBody>
      </p:sp>
      <p:sp>
        <p:nvSpPr>
          <p:cNvPr id="18" name="Text 15"/>
          <p:cNvSpPr/>
          <p:nvPr/>
        </p:nvSpPr>
        <p:spPr>
          <a:xfrm>
            <a:off x="1208596" y="1664208"/>
            <a:ext cx="10424160" cy="868680"/>
          </a:xfrm>
          <a:prstGeom prst="rect">
            <a:avLst/>
          </a:prstGeom>
          <a:noFill/>
          <a:ln/>
        </p:spPr>
        <p:txBody>
          <a:bodyPr wrap="square" rtlCol="0" anchor="ctr"/>
          <a:lstStyle/>
          <a:p>
            <a:pPr>
              <a:lnSpc>
                <a:spcPct val="98000"/>
              </a:lnSpc>
            </a:pPr>
            <a:r>
              <a:rPr lang="en-US" sz="1500" b="1">
                <a:solidFill>
                  <a:srgbClr val="000000"/>
                </a:solidFill>
                <a:latin typeface="Segoe UI Semibold" pitchFamily="34" charset="0"/>
                <a:ea typeface="Segoe UI Semibold" pitchFamily="34" charset="-122"/>
                <a:cs typeface="Segoe UI Semibold" pitchFamily="34" charset="-120"/>
              </a:rPr>
              <a:t>Be customer zero
</a:t>
            </a:r>
            <a:endParaRPr lang="en-US" sz="1500">
              <a:solidFill>
                <a:srgbClr val="FFFFFF"/>
              </a:solidFill>
              <a:latin typeface="Arial" panose="020B0604020202020204"/>
            </a:endParaRPr>
          </a:p>
          <a:p>
            <a:pPr>
              <a:lnSpc>
                <a:spcPct val="98000"/>
              </a:lnSpc>
            </a:pPr>
            <a:r>
              <a:rPr lang="en-US" sz="1200">
                <a:solidFill>
                  <a:srgbClr val="323139"/>
                </a:solidFill>
                <a:latin typeface="Segoe UI" pitchFamily="34" charset="0"/>
                <a:ea typeface="Segoe UI" pitchFamily="34" charset="-122"/>
                <a:cs typeface="Segoe UI" pitchFamily="34" charset="-120"/>
              </a:rPr>
              <a:t>Deploy and use Cowork inside our own organisation first — the fastest way to build conviction and skills.</a:t>
            </a:r>
            <a:endParaRPr lang="en-US" sz="1500">
              <a:solidFill>
                <a:srgbClr val="FFFFFF"/>
              </a:solidFill>
              <a:latin typeface="Arial" panose="020B0604020202020204"/>
            </a:endParaRPr>
          </a:p>
        </p:txBody>
      </p:sp>
      <p:sp>
        <p:nvSpPr>
          <p:cNvPr id="19" name="Shape 16"/>
          <p:cNvSpPr/>
          <p:nvPr/>
        </p:nvSpPr>
        <p:spPr>
          <a:xfrm>
            <a:off x="550228" y="2587752"/>
            <a:ext cx="512064" cy="512064"/>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20" name="Text 17"/>
          <p:cNvSpPr/>
          <p:nvPr/>
        </p:nvSpPr>
        <p:spPr>
          <a:xfrm>
            <a:off x="550228" y="2587752"/>
            <a:ext cx="512064" cy="512064"/>
          </a:xfrm>
          <a:prstGeom prst="rect">
            <a:avLst/>
          </a:prstGeom>
          <a:noFill/>
          <a:ln/>
        </p:spPr>
        <p:txBody>
          <a:bodyPr wrap="square" rtlCol="0" anchor="ctr"/>
          <a:lstStyle/>
          <a:p>
            <a:pPr algn="ctr"/>
            <a:r>
              <a:rPr lang="en-US" sz="2200" b="1">
                <a:solidFill>
                  <a:srgbClr val="FFFFFF"/>
                </a:solidFill>
                <a:latin typeface="Segoe Sans Display Semibold" pitchFamily="34" charset="0"/>
                <a:ea typeface="Segoe Sans Display Semibold" pitchFamily="34" charset="-122"/>
                <a:cs typeface="Segoe Sans Display Semibold" pitchFamily="34" charset="-120"/>
              </a:rPr>
              <a:t>2</a:t>
            </a:r>
            <a:endParaRPr lang="en-US" sz="2200">
              <a:solidFill>
                <a:srgbClr val="FFFFFF"/>
              </a:solidFill>
              <a:latin typeface="Arial" panose="020B0604020202020204"/>
            </a:endParaRPr>
          </a:p>
        </p:txBody>
      </p:sp>
      <p:sp>
        <p:nvSpPr>
          <p:cNvPr id="21" name="Text 18"/>
          <p:cNvSpPr/>
          <p:nvPr/>
        </p:nvSpPr>
        <p:spPr>
          <a:xfrm>
            <a:off x="1208596" y="2532888"/>
            <a:ext cx="10424160" cy="868680"/>
          </a:xfrm>
          <a:prstGeom prst="rect">
            <a:avLst/>
          </a:prstGeom>
          <a:noFill/>
          <a:ln/>
        </p:spPr>
        <p:txBody>
          <a:bodyPr wrap="square" rtlCol="0" anchor="ctr"/>
          <a:lstStyle/>
          <a:p>
            <a:pPr>
              <a:lnSpc>
                <a:spcPct val="98000"/>
              </a:lnSpc>
            </a:pPr>
            <a:r>
              <a:rPr lang="en-US" sz="1500" b="1">
                <a:solidFill>
                  <a:srgbClr val="000000"/>
                </a:solidFill>
                <a:latin typeface="Segoe UI Semibold" pitchFamily="34" charset="0"/>
                <a:ea typeface="Segoe UI Semibold" pitchFamily="34" charset="-122"/>
                <a:cs typeface="Segoe UI Semibold" pitchFamily="34" charset="-120"/>
              </a:rPr>
              <a:t>Educate customers on usage-based billing
</a:t>
            </a:r>
            <a:endParaRPr lang="en-US" sz="1500">
              <a:solidFill>
                <a:srgbClr val="FFFFFF"/>
              </a:solidFill>
              <a:latin typeface="Arial" panose="020B0604020202020204"/>
            </a:endParaRPr>
          </a:p>
          <a:p>
            <a:pPr>
              <a:lnSpc>
                <a:spcPct val="98000"/>
              </a:lnSpc>
            </a:pPr>
            <a:r>
              <a:rPr lang="en-US" sz="1200">
                <a:solidFill>
                  <a:srgbClr val="323139"/>
                </a:solidFill>
                <a:latin typeface="Segoe UI" pitchFamily="34" charset="0"/>
                <a:ea typeface="Segoe UI" pitchFamily="34" charset="-122"/>
                <a:cs typeface="Segoe UI" pitchFamily="34" charset="-120"/>
              </a:rPr>
              <a:t>Shift the conversation from seats to outcomes — frame Copilot Credits as a budget-able, predictable currency.</a:t>
            </a:r>
            <a:endParaRPr lang="en-US" sz="1500">
              <a:solidFill>
                <a:srgbClr val="FFFFFF"/>
              </a:solidFill>
              <a:latin typeface="Arial" panose="020B0604020202020204"/>
            </a:endParaRPr>
          </a:p>
        </p:txBody>
      </p:sp>
      <p:sp>
        <p:nvSpPr>
          <p:cNvPr id="22" name="Shape 19"/>
          <p:cNvSpPr/>
          <p:nvPr/>
        </p:nvSpPr>
        <p:spPr>
          <a:xfrm>
            <a:off x="550228" y="3456432"/>
            <a:ext cx="512064" cy="512064"/>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23" name="Text 20"/>
          <p:cNvSpPr/>
          <p:nvPr/>
        </p:nvSpPr>
        <p:spPr>
          <a:xfrm>
            <a:off x="550228" y="3456432"/>
            <a:ext cx="512064" cy="512064"/>
          </a:xfrm>
          <a:prstGeom prst="rect">
            <a:avLst/>
          </a:prstGeom>
          <a:noFill/>
          <a:ln/>
        </p:spPr>
        <p:txBody>
          <a:bodyPr wrap="square" rtlCol="0" anchor="ctr"/>
          <a:lstStyle/>
          <a:p>
            <a:pPr algn="ctr"/>
            <a:r>
              <a:rPr lang="en-US" sz="2200" b="1">
                <a:solidFill>
                  <a:srgbClr val="FFFFFF"/>
                </a:solidFill>
                <a:latin typeface="Segoe Sans Display Semibold" pitchFamily="34" charset="0"/>
                <a:ea typeface="Segoe Sans Display Semibold" pitchFamily="34" charset="-122"/>
                <a:cs typeface="Segoe Sans Display Semibold" pitchFamily="34" charset="-120"/>
              </a:rPr>
              <a:t>3</a:t>
            </a:r>
            <a:endParaRPr lang="en-US" sz="2200">
              <a:solidFill>
                <a:srgbClr val="FFFFFF"/>
              </a:solidFill>
              <a:latin typeface="Arial" panose="020B0604020202020204"/>
            </a:endParaRPr>
          </a:p>
        </p:txBody>
      </p:sp>
      <p:sp>
        <p:nvSpPr>
          <p:cNvPr id="24" name="Text 21"/>
          <p:cNvSpPr/>
          <p:nvPr/>
        </p:nvSpPr>
        <p:spPr>
          <a:xfrm>
            <a:off x="1208596" y="3401568"/>
            <a:ext cx="10424160" cy="868680"/>
          </a:xfrm>
          <a:prstGeom prst="rect">
            <a:avLst/>
          </a:prstGeom>
          <a:noFill/>
          <a:ln/>
        </p:spPr>
        <p:txBody>
          <a:bodyPr wrap="square" rtlCol="0" anchor="ctr"/>
          <a:lstStyle/>
          <a:p>
            <a:pPr>
              <a:lnSpc>
                <a:spcPct val="98000"/>
              </a:lnSpc>
            </a:pPr>
            <a:r>
              <a:rPr lang="en-US" sz="1500" b="1">
                <a:solidFill>
                  <a:srgbClr val="000000"/>
                </a:solidFill>
                <a:latin typeface="Segoe UI Semibold" pitchFamily="34" charset="0"/>
                <a:ea typeface="Segoe UI Semibold" pitchFamily="34" charset="-122"/>
                <a:cs typeface="Segoe UI Semibold" pitchFamily="34" charset="-120"/>
              </a:rPr>
              <a:t>Identify &amp; transition Frontier customers
</a:t>
            </a:r>
            <a:endParaRPr lang="en-US" sz="1500">
              <a:solidFill>
                <a:srgbClr val="FFFFFF"/>
              </a:solidFill>
              <a:latin typeface="Arial" panose="020B0604020202020204"/>
            </a:endParaRPr>
          </a:p>
          <a:p>
            <a:pPr>
              <a:lnSpc>
                <a:spcPct val="98000"/>
              </a:lnSpc>
            </a:pPr>
            <a:r>
              <a:rPr lang="en-US" sz="1200">
                <a:solidFill>
                  <a:srgbClr val="323139"/>
                </a:solidFill>
                <a:latin typeface="Segoe UI" pitchFamily="34" charset="0"/>
                <a:ea typeface="Segoe UI" pitchFamily="34" charset="-122"/>
                <a:cs typeface="Segoe UI" pitchFamily="34" charset="-120"/>
              </a:rPr>
              <a:t>Find them via ASPX and set up usage-based billing in MAC by 30 June — a two-week grace period means no disruption.</a:t>
            </a:r>
            <a:endParaRPr lang="en-US" sz="1500">
              <a:solidFill>
                <a:srgbClr val="FFFFFF"/>
              </a:solidFill>
              <a:latin typeface="Arial" panose="020B0604020202020204"/>
            </a:endParaRPr>
          </a:p>
        </p:txBody>
      </p:sp>
      <p:sp>
        <p:nvSpPr>
          <p:cNvPr id="25" name="Shape 22"/>
          <p:cNvSpPr/>
          <p:nvPr/>
        </p:nvSpPr>
        <p:spPr>
          <a:xfrm>
            <a:off x="550228" y="4325112"/>
            <a:ext cx="512064" cy="512064"/>
          </a:xfrm>
          <a:prstGeom prst="ellipse">
            <a:avLst/>
          </a:prstGeom>
          <a:solidFill>
            <a:srgbClr val="FFC229"/>
          </a:solidFill>
          <a:ln/>
        </p:spPr>
        <p:txBody>
          <a:bodyPr/>
          <a:lstStyle/>
          <a:p>
            <a:endParaRPr lang="en-AU">
              <a:solidFill>
                <a:srgbClr val="FFFFFF"/>
              </a:solidFill>
              <a:latin typeface="Arial" panose="020B0604020202020204"/>
            </a:endParaRPr>
          </a:p>
        </p:txBody>
      </p:sp>
      <p:sp>
        <p:nvSpPr>
          <p:cNvPr id="26" name="Text 23"/>
          <p:cNvSpPr/>
          <p:nvPr/>
        </p:nvSpPr>
        <p:spPr>
          <a:xfrm>
            <a:off x="550228" y="4325112"/>
            <a:ext cx="512064" cy="512064"/>
          </a:xfrm>
          <a:prstGeom prst="rect">
            <a:avLst/>
          </a:prstGeom>
          <a:noFill/>
          <a:ln/>
        </p:spPr>
        <p:txBody>
          <a:bodyPr wrap="square" rtlCol="0" anchor="ctr"/>
          <a:lstStyle/>
          <a:p>
            <a:pPr algn="ctr"/>
            <a:r>
              <a:rPr lang="en-US" sz="2200" b="1">
                <a:solidFill>
                  <a:srgbClr val="FFFFFF"/>
                </a:solidFill>
                <a:latin typeface="Segoe Sans Display Semibold" pitchFamily="34" charset="0"/>
                <a:ea typeface="Segoe Sans Display Semibold" pitchFamily="34" charset="-122"/>
                <a:cs typeface="Segoe Sans Display Semibold" pitchFamily="34" charset="-120"/>
              </a:rPr>
              <a:t>4</a:t>
            </a:r>
            <a:endParaRPr lang="en-US" sz="2200">
              <a:solidFill>
                <a:srgbClr val="FFFFFF"/>
              </a:solidFill>
              <a:latin typeface="Arial" panose="020B0604020202020204"/>
            </a:endParaRPr>
          </a:p>
        </p:txBody>
      </p:sp>
      <p:sp>
        <p:nvSpPr>
          <p:cNvPr id="27" name="Text 24"/>
          <p:cNvSpPr/>
          <p:nvPr/>
        </p:nvSpPr>
        <p:spPr>
          <a:xfrm>
            <a:off x="1208596" y="4270248"/>
            <a:ext cx="10424160" cy="868680"/>
          </a:xfrm>
          <a:prstGeom prst="rect">
            <a:avLst/>
          </a:prstGeom>
          <a:noFill/>
          <a:ln/>
        </p:spPr>
        <p:txBody>
          <a:bodyPr wrap="square" rtlCol="0" anchor="ctr"/>
          <a:lstStyle/>
          <a:p>
            <a:pPr>
              <a:lnSpc>
                <a:spcPct val="98000"/>
              </a:lnSpc>
            </a:pPr>
            <a:r>
              <a:rPr lang="en-US" sz="1500" b="1">
                <a:solidFill>
                  <a:srgbClr val="000000"/>
                </a:solidFill>
                <a:latin typeface="Segoe UI Semibold" pitchFamily="34" charset="0"/>
                <a:ea typeface="Segoe UI Semibold" pitchFamily="34" charset="-122"/>
                <a:cs typeface="Segoe UI Semibold" pitchFamily="34" charset="-120"/>
              </a:rPr>
              <a:t>Configure usage-based billing
</a:t>
            </a:r>
            <a:endParaRPr lang="en-US" sz="1500">
              <a:solidFill>
                <a:srgbClr val="FFFFFF"/>
              </a:solidFill>
              <a:latin typeface="Arial" panose="020B0604020202020204"/>
            </a:endParaRPr>
          </a:p>
          <a:p>
            <a:pPr>
              <a:lnSpc>
                <a:spcPct val="98000"/>
              </a:lnSpc>
            </a:pPr>
            <a:r>
              <a:rPr lang="en-US" sz="1200">
                <a:solidFill>
                  <a:srgbClr val="323139"/>
                </a:solidFill>
                <a:latin typeface="Segoe UI" pitchFamily="34" charset="0"/>
                <a:ea typeface="Segoe UI" pitchFamily="34" charset="-122"/>
                <a:cs typeface="Segoe UI" pitchFamily="34" charset="-120"/>
              </a:rPr>
              <a:t>Set up cost controls and billing (pay-as-you-go or prepaid credits) so customers can use Cowork from day one.</a:t>
            </a:r>
            <a:endParaRPr lang="en-US" sz="1500">
              <a:solidFill>
                <a:srgbClr val="FFFFFF"/>
              </a:solidFill>
              <a:latin typeface="Arial" panose="020B0604020202020204"/>
            </a:endParaRPr>
          </a:p>
        </p:txBody>
      </p:sp>
      <p:sp>
        <p:nvSpPr>
          <p:cNvPr id="28" name="Shape 25"/>
          <p:cNvSpPr/>
          <p:nvPr/>
        </p:nvSpPr>
        <p:spPr>
          <a:xfrm>
            <a:off x="550228" y="5193792"/>
            <a:ext cx="512064" cy="512064"/>
          </a:xfrm>
          <a:prstGeom prst="ellipse">
            <a:avLst/>
          </a:prstGeom>
          <a:solidFill>
            <a:srgbClr val="71BC30"/>
          </a:solidFill>
          <a:ln/>
        </p:spPr>
        <p:txBody>
          <a:bodyPr/>
          <a:lstStyle/>
          <a:p>
            <a:endParaRPr lang="en-AU">
              <a:solidFill>
                <a:srgbClr val="FFFFFF"/>
              </a:solidFill>
              <a:latin typeface="Arial" panose="020B0604020202020204"/>
            </a:endParaRPr>
          </a:p>
        </p:txBody>
      </p:sp>
      <p:sp>
        <p:nvSpPr>
          <p:cNvPr id="29" name="Text 26"/>
          <p:cNvSpPr/>
          <p:nvPr/>
        </p:nvSpPr>
        <p:spPr>
          <a:xfrm>
            <a:off x="550228" y="5193792"/>
            <a:ext cx="512064" cy="512064"/>
          </a:xfrm>
          <a:prstGeom prst="rect">
            <a:avLst/>
          </a:prstGeom>
          <a:noFill/>
          <a:ln/>
        </p:spPr>
        <p:txBody>
          <a:bodyPr wrap="square" rtlCol="0" anchor="ctr"/>
          <a:lstStyle/>
          <a:p>
            <a:pPr algn="ctr"/>
            <a:r>
              <a:rPr lang="en-US" sz="2200" b="1">
                <a:solidFill>
                  <a:srgbClr val="FFFFFF"/>
                </a:solidFill>
                <a:latin typeface="Segoe Sans Display Semibold" pitchFamily="34" charset="0"/>
                <a:ea typeface="Segoe Sans Display Semibold" pitchFamily="34" charset="-122"/>
                <a:cs typeface="Segoe Sans Display Semibold" pitchFamily="34" charset="-120"/>
              </a:rPr>
              <a:t>5</a:t>
            </a:r>
            <a:endParaRPr lang="en-US" sz="2200">
              <a:solidFill>
                <a:srgbClr val="FFFFFF"/>
              </a:solidFill>
              <a:latin typeface="Arial" panose="020B0604020202020204"/>
            </a:endParaRPr>
          </a:p>
        </p:txBody>
      </p:sp>
      <p:sp>
        <p:nvSpPr>
          <p:cNvPr id="30" name="Text 27"/>
          <p:cNvSpPr/>
          <p:nvPr/>
        </p:nvSpPr>
        <p:spPr>
          <a:xfrm>
            <a:off x="1208596" y="5138928"/>
            <a:ext cx="10424160" cy="868680"/>
          </a:xfrm>
          <a:prstGeom prst="rect">
            <a:avLst/>
          </a:prstGeom>
          <a:noFill/>
          <a:ln/>
        </p:spPr>
        <p:txBody>
          <a:bodyPr wrap="square" rtlCol="0" anchor="ctr"/>
          <a:lstStyle/>
          <a:p>
            <a:pPr>
              <a:lnSpc>
                <a:spcPct val="98000"/>
              </a:lnSpc>
            </a:pPr>
            <a:r>
              <a:rPr lang="en-US" sz="1500" b="1">
                <a:solidFill>
                  <a:srgbClr val="000000"/>
                </a:solidFill>
                <a:latin typeface="Segoe UI Semibold" pitchFamily="34" charset="0"/>
                <a:ea typeface="Segoe UI Semibold" pitchFamily="34" charset="-122"/>
                <a:cs typeface="Segoe UI Semibold" pitchFamily="34" charset="-120"/>
              </a:rPr>
              <a:t>Build &amp; deploy your AI practice
</a:t>
            </a:r>
            <a:endParaRPr lang="en-US" sz="1500">
              <a:solidFill>
                <a:srgbClr val="FFFFFF"/>
              </a:solidFill>
              <a:latin typeface="Arial" panose="020B0604020202020204"/>
            </a:endParaRPr>
          </a:p>
          <a:p>
            <a:pPr>
              <a:lnSpc>
                <a:spcPct val="98000"/>
              </a:lnSpc>
            </a:pPr>
            <a:r>
              <a:rPr lang="en-US" sz="1200">
                <a:solidFill>
                  <a:srgbClr val="323139"/>
                </a:solidFill>
                <a:latin typeface="Segoe UI" pitchFamily="34" charset="0"/>
                <a:ea typeface="Segoe UI" pitchFamily="34" charset="-122"/>
                <a:cs typeface="Segoe UI" pitchFamily="34" charset="-120"/>
              </a:rPr>
              <a:t>Make Cowork part of your AI offering, then drive adoption, expand agents and track ROI as an ongoing service.</a:t>
            </a:r>
            <a:endParaRPr lang="en-US" sz="15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106B81A1-0DA6-79B1-2B6C-7240869D68AF}"/>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FFFF">
            <a:alpha val="100000"/>
          </a:srgbClr>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4077872-938C-45BA-936F-A8C6649F7D6D}"/>
              </a:ext>
            </a:extLst>
          </p:cNvPr>
          <p:cNvSpPr txBox="1"/>
          <p:nvPr/>
        </p:nvSpPr>
        <p:spPr>
          <a:xfrm>
            <a:off x="509588" y="304800"/>
            <a:ext cx="8229600" cy="254000"/>
          </a:xfrm>
          <a:prstGeom prst="rect">
            <a:avLst/>
          </a:prstGeom>
          <a:noFill/>
        </p:spPr>
        <p:txBody>
          <a:bodyPr vertOverflow="overflow" vert="horz" wrap="square" rtlCol="0" anchor="t" anchorCtr="0">
            <a:noAutofit/>
          </a:bodyPr>
          <a:lstStyle/>
          <a:p>
            <a:r>
              <a:rPr lang="en-AU" sz="1100" b="1">
                <a:solidFill>
                  <a:srgbClr val="FF6B6D"/>
                </a:solidFill>
                <a:latin typeface="Segoe UI Semibold"/>
                <a:cs typeface="Segoe UI Semibold"/>
              </a:rPr>
              <a:t>KEY TAKEAWAYS</a:t>
            </a:r>
          </a:p>
        </p:txBody>
      </p:sp>
      <p:sp>
        <p:nvSpPr>
          <p:cNvPr id="27" name="TextBox 26">
            <a:extLst>
              <a:ext uri="{FF2B5EF4-FFF2-40B4-BE49-F238E27FC236}">
                <a16:creationId xmlns:a16="http://schemas.microsoft.com/office/drawing/2014/main" id="{7D462388-4630-430D-B1D7-7DAD5AB7FF2A}"/>
              </a:ext>
            </a:extLst>
          </p:cNvPr>
          <p:cNvSpPr txBox="1"/>
          <p:nvPr/>
        </p:nvSpPr>
        <p:spPr>
          <a:xfrm>
            <a:off x="509588" y="546100"/>
            <a:ext cx="10972800" cy="558800"/>
          </a:xfrm>
          <a:prstGeom prst="rect">
            <a:avLst/>
          </a:prstGeom>
          <a:noFill/>
        </p:spPr>
        <p:txBody>
          <a:bodyPr vertOverflow="overflow" vert="horz" wrap="square" rtlCol="0" anchor="t" anchorCtr="0">
            <a:noAutofit/>
          </a:bodyPr>
          <a:lstStyle/>
          <a:p>
            <a:r>
              <a:rPr lang="en-AU" sz="2800" b="1">
                <a:solidFill>
                  <a:srgbClr val="000000"/>
                </a:solidFill>
                <a:latin typeface="Segoe Sans Display Semibold"/>
                <a:cs typeface="Segoe Sans Display Semibold"/>
              </a:rPr>
              <a:t>Landing the next phase</a:t>
            </a:r>
          </a:p>
        </p:txBody>
      </p:sp>
      <p:sp>
        <p:nvSpPr>
          <p:cNvPr id="28" name="TextBox 27">
            <a:extLst>
              <a:ext uri="{FF2B5EF4-FFF2-40B4-BE49-F238E27FC236}">
                <a16:creationId xmlns:a16="http://schemas.microsoft.com/office/drawing/2014/main" id="{74046F6A-4A64-486D-B88B-5D8910E43BDA}"/>
              </a:ext>
            </a:extLst>
          </p:cNvPr>
          <p:cNvSpPr txBox="1"/>
          <p:nvPr/>
        </p:nvSpPr>
        <p:spPr>
          <a:xfrm>
            <a:off x="509588" y="1117600"/>
            <a:ext cx="11150600" cy="330200"/>
          </a:xfrm>
          <a:prstGeom prst="rect">
            <a:avLst/>
          </a:prstGeom>
          <a:noFill/>
        </p:spPr>
        <p:txBody>
          <a:bodyPr vertOverflow="overflow" vert="horz" wrap="square" rtlCol="0" anchor="t" anchorCtr="0">
            <a:noAutofit/>
          </a:bodyPr>
          <a:lstStyle/>
          <a:p>
            <a:r>
              <a:rPr lang="en-GB" sz="1350">
                <a:solidFill>
                  <a:srgbClr val="323139"/>
                </a:solidFill>
                <a:latin typeface="Segoe Sans Display Semilight"/>
                <a:cs typeface="Segoe Sans Display Semilight"/>
              </a:rPr>
              <a:t>Where Copilot Cowork and FinOps come together</a:t>
            </a:r>
            <a:endParaRPr lang="en-AU" sz="1350">
              <a:solidFill>
                <a:srgbClr val="323139"/>
              </a:solidFill>
              <a:latin typeface="Segoe Sans Display Semilight"/>
              <a:cs typeface="Segoe Sans Display Semilight"/>
            </a:endParaRPr>
          </a:p>
        </p:txBody>
      </p:sp>
      <p:sp>
        <p:nvSpPr>
          <p:cNvPr id="29" name="Rectangle: Rounded Corners 28">
            <a:extLst>
              <a:ext uri="{FF2B5EF4-FFF2-40B4-BE49-F238E27FC236}">
                <a16:creationId xmlns:a16="http://schemas.microsoft.com/office/drawing/2014/main" id="{81BB6E3A-484E-41DF-AB30-931BD15B5967}"/>
              </a:ext>
            </a:extLst>
          </p:cNvPr>
          <p:cNvSpPr/>
          <p:nvPr/>
        </p:nvSpPr>
        <p:spPr>
          <a:xfrm>
            <a:off x="509588" y="2133600"/>
            <a:ext cx="3517900" cy="3454400"/>
          </a:xfrm>
          <a:prstGeom prst="roundRect">
            <a:avLst/>
          </a:prstGeom>
          <a:solidFill>
            <a:srgbClr val="F7F7FA"/>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0" name="Rectangle 29">
            <a:extLst>
              <a:ext uri="{FF2B5EF4-FFF2-40B4-BE49-F238E27FC236}">
                <a16:creationId xmlns:a16="http://schemas.microsoft.com/office/drawing/2014/main" id="{93C95D31-98F6-47B6-8A8F-AF114A31FDC6}"/>
              </a:ext>
            </a:extLst>
          </p:cNvPr>
          <p:cNvSpPr/>
          <p:nvPr/>
        </p:nvSpPr>
        <p:spPr>
          <a:xfrm>
            <a:off x="712788" y="2133600"/>
            <a:ext cx="3111500" cy="50800"/>
          </a:xfrm>
          <a:prstGeom prst="rect">
            <a:avLst/>
          </a:prstGeom>
          <a:solidFill>
            <a:srgbClr val="0294E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1" name="TextBox 30">
            <a:extLst>
              <a:ext uri="{FF2B5EF4-FFF2-40B4-BE49-F238E27FC236}">
                <a16:creationId xmlns:a16="http://schemas.microsoft.com/office/drawing/2014/main" id="{E4391572-E621-4D1F-BEE0-EDA408082517}"/>
              </a:ext>
            </a:extLst>
          </p:cNvPr>
          <p:cNvSpPr txBox="1"/>
          <p:nvPr/>
        </p:nvSpPr>
        <p:spPr>
          <a:xfrm>
            <a:off x="814388" y="3454400"/>
            <a:ext cx="2908300" cy="1905000"/>
          </a:xfrm>
          <a:prstGeom prst="rect">
            <a:avLst/>
          </a:prstGeom>
          <a:noFill/>
        </p:spPr>
        <p:txBody>
          <a:bodyPr vertOverflow="overflow" vert="horz" wrap="square" rtlCol="0" anchor="t" anchorCtr="0">
            <a:noAutofit/>
          </a:bodyPr>
          <a:lstStyle/>
          <a:p>
            <a:r>
              <a:rPr lang="en-GB" sz="1900" b="1">
                <a:solidFill>
                  <a:srgbClr val="000000"/>
                </a:solidFill>
                <a:latin typeface="Segoe UI Semibold"/>
                <a:cs typeface="Segoe UI Semibold"/>
              </a:rPr>
              <a:t>Copilot Cowork is transforming our offerings</a:t>
            </a:r>
            <a:endParaRPr lang="en-AU" sz="1900" b="1">
              <a:solidFill>
                <a:srgbClr val="000000"/>
              </a:solidFill>
              <a:latin typeface="Segoe UI Semibold"/>
              <a:cs typeface="Segoe UI Semibold"/>
            </a:endParaRPr>
          </a:p>
        </p:txBody>
      </p:sp>
      <p:sp>
        <p:nvSpPr>
          <p:cNvPr id="32" name="Rectangle: Rounded Corners 31">
            <a:extLst>
              <a:ext uri="{FF2B5EF4-FFF2-40B4-BE49-F238E27FC236}">
                <a16:creationId xmlns:a16="http://schemas.microsoft.com/office/drawing/2014/main" id="{903FA8F0-E6C1-42D9-83A6-4C04D0E3E67D}"/>
              </a:ext>
            </a:extLst>
          </p:cNvPr>
          <p:cNvSpPr/>
          <p:nvPr/>
        </p:nvSpPr>
        <p:spPr>
          <a:xfrm>
            <a:off x="4332288" y="2133600"/>
            <a:ext cx="3517900" cy="3454400"/>
          </a:xfrm>
          <a:prstGeom prst="roundRect">
            <a:avLst/>
          </a:prstGeom>
          <a:solidFill>
            <a:srgbClr val="F7F7FA"/>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3" name="Rectangle 32">
            <a:extLst>
              <a:ext uri="{FF2B5EF4-FFF2-40B4-BE49-F238E27FC236}">
                <a16:creationId xmlns:a16="http://schemas.microsoft.com/office/drawing/2014/main" id="{B1191944-BAFA-447D-8F95-7D86D97E6F66}"/>
              </a:ext>
            </a:extLst>
          </p:cNvPr>
          <p:cNvSpPr/>
          <p:nvPr/>
        </p:nvSpPr>
        <p:spPr>
          <a:xfrm>
            <a:off x="4535488" y="2133600"/>
            <a:ext cx="3111500" cy="50800"/>
          </a:xfrm>
          <a:prstGeom prst="rect">
            <a:avLst/>
          </a:prstGeom>
          <a:solidFill>
            <a:srgbClr val="AA5AF9"/>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4" name="TextBox 33">
            <a:extLst>
              <a:ext uri="{FF2B5EF4-FFF2-40B4-BE49-F238E27FC236}">
                <a16:creationId xmlns:a16="http://schemas.microsoft.com/office/drawing/2014/main" id="{ECC1EC84-5EC1-4317-B015-D910D25E94D2}"/>
              </a:ext>
            </a:extLst>
          </p:cNvPr>
          <p:cNvSpPr txBox="1"/>
          <p:nvPr/>
        </p:nvSpPr>
        <p:spPr>
          <a:xfrm>
            <a:off x="4637088" y="3454400"/>
            <a:ext cx="2908300" cy="1905000"/>
          </a:xfrm>
          <a:prstGeom prst="rect">
            <a:avLst/>
          </a:prstGeom>
          <a:noFill/>
        </p:spPr>
        <p:txBody>
          <a:bodyPr vertOverflow="overflow" vert="horz" wrap="square" rtlCol="0" anchor="t" anchorCtr="0">
            <a:noAutofit/>
          </a:bodyPr>
          <a:lstStyle/>
          <a:p>
            <a:r>
              <a:rPr lang="en-GB" sz="1900" b="1">
                <a:solidFill>
                  <a:srgbClr val="000000"/>
                </a:solidFill>
                <a:latin typeface="Segoe UI Semibold"/>
                <a:cs typeface="Segoe UI Semibold"/>
              </a:rPr>
              <a:t>Usage-based pricing is rapidly transforming</a:t>
            </a:r>
            <a:endParaRPr lang="en-AU" sz="1900" b="1">
              <a:solidFill>
                <a:srgbClr val="000000"/>
              </a:solidFill>
              <a:latin typeface="Segoe UI Semibold"/>
              <a:cs typeface="Segoe UI Semibold"/>
            </a:endParaRPr>
          </a:p>
        </p:txBody>
      </p:sp>
      <p:sp>
        <p:nvSpPr>
          <p:cNvPr id="35" name="Rectangle: Rounded Corners 34">
            <a:extLst>
              <a:ext uri="{FF2B5EF4-FFF2-40B4-BE49-F238E27FC236}">
                <a16:creationId xmlns:a16="http://schemas.microsoft.com/office/drawing/2014/main" id="{48E64ABA-2611-49C0-AA0A-4EB6C32571C3}"/>
              </a:ext>
            </a:extLst>
          </p:cNvPr>
          <p:cNvSpPr/>
          <p:nvPr/>
        </p:nvSpPr>
        <p:spPr>
          <a:xfrm>
            <a:off x="8154988" y="2133600"/>
            <a:ext cx="3517900" cy="3454400"/>
          </a:xfrm>
          <a:prstGeom prst="roundRect">
            <a:avLst/>
          </a:prstGeom>
          <a:solidFill>
            <a:srgbClr val="F7F7FA"/>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6" name="Rectangle 35">
            <a:extLst>
              <a:ext uri="{FF2B5EF4-FFF2-40B4-BE49-F238E27FC236}">
                <a16:creationId xmlns:a16="http://schemas.microsoft.com/office/drawing/2014/main" id="{991E2B7C-5908-4E92-9613-7FD0C5F54590}"/>
              </a:ext>
            </a:extLst>
          </p:cNvPr>
          <p:cNvSpPr/>
          <p:nvPr/>
        </p:nvSpPr>
        <p:spPr>
          <a:xfrm>
            <a:off x="8358188" y="2133600"/>
            <a:ext cx="3111500" cy="50800"/>
          </a:xfrm>
          <a:prstGeom prst="rect">
            <a:avLst/>
          </a:prstGeom>
          <a:solidFill>
            <a:srgbClr val="FF6B6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7" name="TextBox 36">
            <a:extLst>
              <a:ext uri="{FF2B5EF4-FFF2-40B4-BE49-F238E27FC236}">
                <a16:creationId xmlns:a16="http://schemas.microsoft.com/office/drawing/2014/main" id="{D1237D11-1D88-43DF-BA31-9860695ECCF7}"/>
              </a:ext>
            </a:extLst>
          </p:cNvPr>
          <p:cNvSpPr txBox="1"/>
          <p:nvPr/>
        </p:nvSpPr>
        <p:spPr>
          <a:xfrm>
            <a:off x="8459788" y="3454400"/>
            <a:ext cx="2908300" cy="1905000"/>
          </a:xfrm>
          <a:prstGeom prst="rect">
            <a:avLst/>
          </a:prstGeom>
          <a:noFill/>
        </p:spPr>
        <p:txBody>
          <a:bodyPr vertOverflow="overflow" vert="horz" wrap="square" rtlCol="0" anchor="t" anchorCtr="0">
            <a:noAutofit/>
          </a:bodyPr>
          <a:lstStyle/>
          <a:p>
            <a:r>
              <a:rPr lang="en-GB" sz="1900" b="1">
                <a:solidFill>
                  <a:srgbClr val="000000"/>
                </a:solidFill>
                <a:latin typeface="Segoe UI Semibold"/>
                <a:cs typeface="Segoe UI Semibold"/>
              </a:rPr>
              <a:t>Microsoft is best-positioned to lead</a:t>
            </a:r>
            <a:endParaRPr lang="en-AU" sz="1900" b="1">
              <a:solidFill>
                <a:srgbClr val="000000"/>
              </a:solidFill>
              <a:latin typeface="Segoe UI Semibold"/>
              <a:cs typeface="Segoe UI Semibold"/>
            </a:endParaRPr>
          </a:p>
        </p:txBody>
      </p:sp>
      <p:sp>
        <p:nvSpPr>
          <p:cNvPr id="38" name="Rectangle 37">
            <a:extLst>
              <a:ext uri="{FF2B5EF4-FFF2-40B4-BE49-F238E27FC236}">
                <a16:creationId xmlns:a16="http://schemas.microsoft.com/office/drawing/2014/main" id="{9D580E9D-298A-4BAC-8BDC-BA0BF6647CC7}"/>
              </a:ext>
            </a:extLst>
          </p:cNvPr>
          <p:cNvSpPr/>
          <p:nvPr/>
        </p:nvSpPr>
        <p:spPr>
          <a:xfrm>
            <a:off x="509588" y="6565900"/>
            <a:ext cx="381000" cy="50800"/>
          </a:xfrm>
          <a:prstGeom prst="rect">
            <a:avLst/>
          </a:prstGeom>
          <a:solidFill>
            <a:srgbClr val="01B08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9" name="Rectangle 38">
            <a:extLst>
              <a:ext uri="{FF2B5EF4-FFF2-40B4-BE49-F238E27FC236}">
                <a16:creationId xmlns:a16="http://schemas.microsoft.com/office/drawing/2014/main" id="{1D8B3890-F025-48F1-BBEB-A76E8F496699}"/>
              </a:ext>
            </a:extLst>
          </p:cNvPr>
          <p:cNvSpPr/>
          <p:nvPr/>
        </p:nvSpPr>
        <p:spPr>
          <a:xfrm>
            <a:off x="890588" y="6565900"/>
            <a:ext cx="381000" cy="50800"/>
          </a:xfrm>
          <a:prstGeom prst="rect">
            <a:avLst/>
          </a:prstGeom>
          <a:solidFill>
            <a:srgbClr val="0294E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0" name="Rectangle 39">
            <a:extLst>
              <a:ext uri="{FF2B5EF4-FFF2-40B4-BE49-F238E27FC236}">
                <a16:creationId xmlns:a16="http://schemas.microsoft.com/office/drawing/2014/main" id="{9C161371-1D84-43CE-9785-623558EB9202}"/>
              </a:ext>
            </a:extLst>
          </p:cNvPr>
          <p:cNvSpPr/>
          <p:nvPr/>
        </p:nvSpPr>
        <p:spPr>
          <a:xfrm>
            <a:off x="1271588" y="6565900"/>
            <a:ext cx="381000" cy="50800"/>
          </a:xfrm>
          <a:prstGeom prst="rect">
            <a:avLst/>
          </a:prstGeom>
          <a:solidFill>
            <a:srgbClr val="AA5AF9"/>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1" name="Rectangle 40">
            <a:extLst>
              <a:ext uri="{FF2B5EF4-FFF2-40B4-BE49-F238E27FC236}">
                <a16:creationId xmlns:a16="http://schemas.microsoft.com/office/drawing/2014/main" id="{28692C99-2101-4895-B0A1-139CA7F74C6D}"/>
              </a:ext>
            </a:extLst>
          </p:cNvPr>
          <p:cNvSpPr/>
          <p:nvPr/>
        </p:nvSpPr>
        <p:spPr>
          <a:xfrm>
            <a:off x="1652588" y="6565900"/>
            <a:ext cx="381000" cy="50800"/>
          </a:xfrm>
          <a:prstGeom prst="rect">
            <a:avLst/>
          </a:prstGeom>
          <a:solidFill>
            <a:srgbClr val="EC489F"/>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2" name="Rectangle 41">
            <a:extLst>
              <a:ext uri="{FF2B5EF4-FFF2-40B4-BE49-F238E27FC236}">
                <a16:creationId xmlns:a16="http://schemas.microsoft.com/office/drawing/2014/main" id="{7A3A0AD3-E391-4E11-9C19-2F4E0A324D18}"/>
              </a:ext>
            </a:extLst>
          </p:cNvPr>
          <p:cNvSpPr/>
          <p:nvPr/>
        </p:nvSpPr>
        <p:spPr>
          <a:xfrm>
            <a:off x="2033588" y="6565900"/>
            <a:ext cx="381000" cy="50800"/>
          </a:xfrm>
          <a:prstGeom prst="rect">
            <a:avLst/>
          </a:prstGeom>
          <a:solidFill>
            <a:srgbClr val="FF6B6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3" name="Rectangle 42">
            <a:extLst>
              <a:ext uri="{FF2B5EF4-FFF2-40B4-BE49-F238E27FC236}">
                <a16:creationId xmlns:a16="http://schemas.microsoft.com/office/drawing/2014/main" id="{D2C03648-700F-4918-8DBA-871A7EA082C3}"/>
              </a:ext>
            </a:extLst>
          </p:cNvPr>
          <p:cNvSpPr/>
          <p:nvPr/>
        </p:nvSpPr>
        <p:spPr>
          <a:xfrm>
            <a:off x="2414588" y="6565900"/>
            <a:ext cx="381000" cy="50800"/>
          </a:xfrm>
          <a:prstGeom prst="rect">
            <a:avLst/>
          </a:prstGeom>
          <a:solidFill>
            <a:srgbClr val="FFA73B"/>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4" name="Rectangle 43">
            <a:extLst>
              <a:ext uri="{FF2B5EF4-FFF2-40B4-BE49-F238E27FC236}">
                <a16:creationId xmlns:a16="http://schemas.microsoft.com/office/drawing/2014/main" id="{E9BC352A-DB48-4B3F-A046-F61BE897066C}"/>
              </a:ext>
            </a:extLst>
          </p:cNvPr>
          <p:cNvSpPr/>
          <p:nvPr/>
        </p:nvSpPr>
        <p:spPr>
          <a:xfrm>
            <a:off x="2795588" y="6565900"/>
            <a:ext cx="381000" cy="50800"/>
          </a:xfrm>
          <a:prstGeom prst="rect">
            <a:avLst/>
          </a:prstGeom>
          <a:solidFill>
            <a:srgbClr val="FFC229"/>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5" name="Rectangle 44">
            <a:extLst>
              <a:ext uri="{FF2B5EF4-FFF2-40B4-BE49-F238E27FC236}">
                <a16:creationId xmlns:a16="http://schemas.microsoft.com/office/drawing/2014/main" id="{A3A8AFFF-DD9B-4DC4-8831-899D2EDB1180}"/>
              </a:ext>
            </a:extLst>
          </p:cNvPr>
          <p:cNvSpPr/>
          <p:nvPr/>
        </p:nvSpPr>
        <p:spPr>
          <a:xfrm>
            <a:off x="3176588" y="6565900"/>
            <a:ext cx="381000" cy="50800"/>
          </a:xfrm>
          <a:prstGeom prst="rect">
            <a:avLst/>
          </a:prstGeom>
          <a:solidFill>
            <a:srgbClr val="BFC43B"/>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6" name="Rectangle 45">
            <a:extLst>
              <a:ext uri="{FF2B5EF4-FFF2-40B4-BE49-F238E27FC236}">
                <a16:creationId xmlns:a16="http://schemas.microsoft.com/office/drawing/2014/main" id="{BEA35A0B-2873-42BA-A1C7-69558EC65DA6}"/>
              </a:ext>
            </a:extLst>
          </p:cNvPr>
          <p:cNvSpPr/>
          <p:nvPr/>
        </p:nvSpPr>
        <p:spPr>
          <a:xfrm>
            <a:off x="3557588" y="6565900"/>
            <a:ext cx="381000" cy="50800"/>
          </a:xfrm>
          <a:prstGeom prst="rect">
            <a:avLst/>
          </a:prstGeom>
          <a:solidFill>
            <a:srgbClr val="71BC30"/>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pic>
        <p:nvPicPr>
          <p:cNvPr id="47" name="Copied Picture 47" descr="assets/image4.png">
            <a:extLst>
              <a:ext uri="{FF2B5EF4-FFF2-40B4-BE49-F238E27FC236}">
                <a16:creationId xmlns:a16="http://schemas.microsoft.com/office/drawing/2014/main" id="{E3D0BC65-75AB-D4E1-4C3D-FB80D1F74725}"/>
              </a:ext>
            </a:extLst>
          </p:cNvPr>
          <p:cNvPicPr>
            <a:picLocks noChangeAspect="1"/>
          </p:cNvPicPr>
          <p:nvPr/>
        </p:nvPicPr>
        <p:blipFill>
          <a:blip r:embed="rId3"/>
          <a:stretch>
            <a:fillRect/>
          </a:stretch>
        </p:blipFill>
        <p:spPr>
          <a:xfrm>
            <a:off x="10288588" y="6530340"/>
            <a:ext cx="1651000" cy="198120"/>
          </a:xfrm>
          <a:prstGeom prst="rect">
            <a:avLst/>
          </a:prstGeom>
        </p:spPr>
      </p:pic>
      <p:sp>
        <p:nvSpPr>
          <p:cNvPr id="2" name="Oval 1">
            <a:extLst>
              <a:ext uri="{FF2B5EF4-FFF2-40B4-BE49-F238E27FC236}">
                <a16:creationId xmlns:a16="http://schemas.microsoft.com/office/drawing/2014/main" id="{26B92401-86B1-48BD-887F-138CF67207CD}"/>
              </a:ext>
            </a:extLst>
          </p:cNvPr>
          <p:cNvSpPr/>
          <p:nvPr/>
        </p:nvSpPr>
        <p:spPr>
          <a:xfrm>
            <a:off x="814388" y="2438400"/>
            <a:ext cx="736600" cy="736600"/>
          </a:xfrm>
          <a:prstGeom prst="ellipse">
            <a:avLst/>
          </a:prstGeom>
          <a:solidFill>
            <a:srgbClr val="E3F1FC"/>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3" name="Oval 2">
            <a:extLst>
              <a:ext uri="{FF2B5EF4-FFF2-40B4-BE49-F238E27FC236}">
                <a16:creationId xmlns:a16="http://schemas.microsoft.com/office/drawing/2014/main" id="{BE7B6E7D-B3CF-4E62-BF1A-6C0E108B35A6}"/>
              </a:ext>
            </a:extLst>
          </p:cNvPr>
          <p:cNvSpPr/>
          <p:nvPr/>
        </p:nvSpPr>
        <p:spPr>
          <a:xfrm>
            <a:off x="4637088" y="2438400"/>
            <a:ext cx="736600" cy="736600"/>
          </a:xfrm>
          <a:prstGeom prst="ellipse">
            <a:avLst/>
          </a:prstGeom>
          <a:solidFill>
            <a:srgbClr val="F2E9F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4" name="Oval 3">
            <a:extLst>
              <a:ext uri="{FF2B5EF4-FFF2-40B4-BE49-F238E27FC236}">
                <a16:creationId xmlns:a16="http://schemas.microsoft.com/office/drawing/2014/main" id="{702C25CB-0A5D-451C-B294-2CC83ED67FC6}"/>
              </a:ext>
            </a:extLst>
          </p:cNvPr>
          <p:cNvSpPr/>
          <p:nvPr/>
        </p:nvSpPr>
        <p:spPr>
          <a:xfrm>
            <a:off x="8459788" y="2438400"/>
            <a:ext cx="736600" cy="736600"/>
          </a:xfrm>
          <a:prstGeom prst="ellipse">
            <a:avLst/>
          </a:prstGeom>
          <a:solidFill>
            <a:srgbClr val="FFE8E8"/>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pic>
        <p:nvPicPr>
          <p:cNvPr id="48" name="Graphic 48" descr="Rocket icon"/>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2188" y="2616200"/>
            <a:ext cx="381000" cy="381000"/>
          </a:xfrm>
          <a:prstGeom prst="rect">
            <a:avLst/>
          </a:prstGeom>
        </p:spPr>
      </p:pic>
      <p:pic>
        <p:nvPicPr>
          <p:cNvPr id="49" name="Graphic 49" descr="Bar chart icon"/>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14888" y="2616200"/>
            <a:ext cx="381000" cy="381000"/>
          </a:xfrm>
          <a:prstGeom prst="rect">
            <a:avLst/>
          </a:prstGeom>
        </p:spPr>
      </p:pic>
      <p:pic>
        <p:nvPicPr>
          <p:cNvPr id="50" name="Graphic 50" descr="Trophy icon"/>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637588" y="2616200"/>
            <a:ext cx="381000" cy="381000"/>
          </a:xfrm>
          <a:prstGeom prst="rect">
            <a:avLst/>
          </a:prstGeom>
        </p:spPr>
      </p:pic>
    </p:spTree>
    <p:extLst>
      <p:ext uri="{BB962C8B-B14F-4D97-AF65-F5344CB8AC3E}">
        <p14:creationId xmlns:p14="http://schemas.microsoft.com/office/powerpoint/2010/main" val="419495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GENERAL AVAILABILITY · JUNE 16, 2026</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8229600" cy="868680"/>
          </a:xfrm>
          <a:prstGeom prst="rect">
            <a:avLst/>
          </a:prstGeom>
          <a:noFill/>
          <a:ln/>
        </p:spPr>
        <p:txBody>
          <a:bodyPr wrap="square" rtlCol="0" anchor="ctr"/>
          <a:lstStyle/>
          <a:p>
            <a:pPr>
              <a:lnSpc>
                <a:spcPct val="95000"/>
              </a:lnSpc>
            </a:pPr>
            <a:r>
              <a:rPr lang="en-US" sz="3100" b="1">
                <a:solidFill>
                  <a:srgbClr val="000000"/>
                </a:solidFill>
                <a:latin typeface="Segoe Sans Display Semibold" pitchFamily="34" charset="0"/>
                <a:ea typeface="Segoe Sans Display Semibold" pitchFamily="34" charset="-122"/>
                <a:cs typeface="Segoe Sans Display Semibold" pitchFamily="34" charset="-120"/>
              </a:rPr>
              <a:t>Copilot Cowork is now Generally Available</a:t>
            </a:r>
            <a:endParaRPr lang="en-US" sz="3100">
              <a:solidFill>
                <a:srgbClr val="FFFFFF"/>
              </a:solidFill>
              <a:latin typeface="Arial" panose="020B0604020202020204"/>
            </a:endParaRPr>
          </a:p>
        </p:txBody>
      </p:sp>
      <p:sp>
        <p:nvSpPr>
          <p:cNvPr id="15" name="Text 12"/>
          <p:cNvSpPr/>
          <p:nvPr/>
        </p:nvSpPr>
        <p:spPr>
          <a:xfrm>
            <a:off x="504508" y="1417320"/>
            <a:ext cx="7680960" cy="594360"/>
          </a:xfrm>
          <a:prstGeom prst="rect">
            <a:avLst/>
          </a:prstGeom>
          <a:noFill/>
          <a:ln/>
        </p:spPr>
        <p:txBody>
          <a:bodyPr wrap="square" rtlCol="0" anchor="ctr"/>
          <a:lstStyle/>
          <a:p>
            <a:pPr>
              <a:lnSpc>
                <a:spcPct val="98000"/>
              </a:lnSpc>
            </a:pPr>
            <a:r>
              <a:rPr lang="en-US" sz="1350">
                <a:solidFill>
                  <a:srgbClr val="323139"/>
                </a:solidFill>
                <a:latin typeface="Segoe Sans Display Semilight" pitchFamily="34" charset="0"/>
                <a:ea typeface="Segoe Sans Display Semilight" pitchFamily="34" charset="-122"/>
                <a:cs typeface="Segoe Sans Display Semilight" pitchFamily="34" charset="-120"/>
              </a:rPr>
              <a:t>An agentic system that plans, executes, and delivers real work — live worldwide for Microsoft 365 Copilot customers after three months in preview.</a:t>
            </a:r>
            <a:endParaRPr lang="en-US" sz="1350">
              <a:solidFill>
                <a:srgbClr val="FFFFFF"/>
              </a:solidFill>
              <a:latin typeface="Arial" panose="020B0604020202020204"/>
            </a:endParaRPr>
          </a:p>
        </p:txBody>
      </p:sp>
      <p:sp>
        <p:nvSpPr>
          <p:cNvPr id="16" name="Text 13"/>
          <p:cNvSpPr/>
          <p:nvPr/>
        </p:nvSpPr>
        <p:spPr>
          <a:xfrm>
            <a:off x="504508" y="2139696"/>
            <a:ext cx="4572000" cy="274320"/>
          </a:xfrm>
          <a:prstGeom prst="rect">
            <a:avLst/>
          </a:prstGeom>
          <a:noFill/>
          <a:ln/>
        </p:spPr>
        <p:txBody>
          <a:bodyPr wrap="square" rtlCol="0" anchor="ctr"/>
          <a:lstStyle/>
          <a:p>
            <a:r>
              <a:rPr lang="en-US" sz="1200" b="1" kern="0" spc="100">
                <a:solidFill>
                  <a:srgbClr val="0294ED"/>
                </a:solidFill>
                <a:latin typeface="Segoe UI Semibold" pitchFamily="34" charset="0"/>
                <a:ea typeface="Segoe UI Semibold" pitchFamily="34" charset="-122"/>
                <a:cs typeface="Segoe UI Semibold" pitchFamily="34" charset="-120"/>
              </a:rPr>
              <a:t>WHAT'S NEW AT GA</a:t>
            </a:r>
            <a:endParaRPr lang="en-US" sz="1200">
              <a:solidFill>
                <a:srgbClr val="FFFFFF"/>
              </a:solidFill>
              <a:latin typeface="Arial" panose="020B0604020202020204"/>
            </a:endParaRPr>
          </a:p>
        </p:txBody>
      </p:sp>
      <p:sp>
        <p:nvSpPr>
          <p:cNvPr id="17" name="Shape 14"/>
          <p:cNvSpPr/>
          <p:nvPr/>
        </p:nvSpPr>
        <p:spPr>
          <a:xfrm>
            <a:off x="550228" y="2523744"/>
            <a:ext cx="137160" cy="137160"/>
          </a:xfrm>
          <a:prstGeom prst="ellipse">
            <a:avLst/>
          </a:prstGeom>
          <a:solidFill>
            <a:srgbClr val="01B08D"/>
          </a:solidFill>
          <a:ln/>
        </p:spPr>
        <p:txBody>
          <a:bodyPr/>
          <a:lstStyle/>
          <a:p>
            <a:endParaRPr lang="en-AU">
              <a:solidFill>
                <a:srgbClr val="FFFFFF"/>
              </a:solidFill>
              <a:latin typeface="Arial" panose="020B0604020202020204"/>
            </a:endParaRPr>
          </a:p>
        </p:txBody>
      </p:sp>
      <p:sp>
        <p:nvSpPr>
          <p:cNvPr id="18" name="Text 15"/>
          <p:cNvSpPr/>
          <p:nvPr/>
        </p:nvSpPr>
        <p:spPr>
          <a:xfrm>
            <a:off x="824548" y="2441448"/>
            <a:ext cx="7315200" cy="548640"/>
          </a:xfrm>
          <a:prstGeom prst="rect">
            <a:avLst/>
          </a:prstGeom>
          <a:noFill/>
          <a:ln/>
        </p:spPr>
        <p:txBody>
          <a:bodyPr wrap="square" rtlCol="0" anchor="t"/>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GA worldwide  </a:t>
            </a:r>
            <a:r>
              <a:rPr lang="en-US" sz="1100">
                <a:solidFill>
                  <a:srgbClr val="323139"/>
                </a:solidFill>
                <a:latin typeface="Segoe UI" pitchFamily="34" charset="0"/>
                <a:ea typeface="Segoe UI" pitchFamily="34" charset="-122"/>
                <a:cs typeface="Segoe UI" pitchFamily="34" charset="-120"/>
              </a:rPr>
              <a:t>Available to every M365 Copilot user — off by default until an admin turns it on.</a:t>
            </a:r>
            <a:endParaRPr lang="en-US" sz="1300">
              <a:solidFill>
                <a:srgbClr val="FFFFFF"/>
              </a:solidFill>
              <a:latin typeface="Arial" panose="020B0604020202020204"/>
            </a:endParaRPr>
          </a:p>
        </p:txBody>
      </p:sp>
      <p:sp>
        <p:nvSpPr>
          <p:cNvPr id="19" name="Shape 16"/>
          <p:cNvSpPr/>
          <p:nvPr/>
        </p:nvSpPr>
        <p:spPr>
          <a:xfrm>
            <a:off x="550228" y="3127248"/>
            <a:ext cx="137160" cy="137160"/>
          </a:xfrm>
          <a:prstGeom prst="ellipse">
            <a:avLst/>
          </a:prstGeom>
          <a:solidFill>
            <a:srgbClr val="0294ED"/>
          </a:solidFill>
          <a:ln/>
        </p:spPr>
        <p:txBody>
          <a:bodyPr/>
          <a:lstStyle/>
          <a:p>
            <a:endParaRPr lang="en-AU">
              <a:solidFill>
                <a:srgbClr val="FFFFFF"/>
              </a:solidFill>
              <a:latin typeface="Arial" panose="020B0604020202020204"/>
            </a:endParaRPr>
          </a:p>
        </p:txBody>
      </p:sp>
      <p:sp>
        <p:nvSpPr>
          <p:cNvPr id="20" name="Text 17"/>
          <p:cNvSpPr/>
          <p:nvPr/>
        </p:nvSpPr>
        <p:spPr>
          <a:xfrm>
            <a:off x="824548" y="3044952"/>
            <a:ext cx="7315200" cy="548640"/>
          </a:xfrm>
          <a:prstGeom prst="rect">
            <a:avLst/>
          </a:prstGeom>
          <a:noFill/>
          <a:ln/>
        </p:spPr>
        <p:txBody>
          <a:bodyPr wrap="square" rtlCol="0" anchor="t"/>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Usage-based billing is live  </a:t>
            </a:r>
            <a:r>
              <a:rPr lang="en-US" sz="1100">
                <a:solidFill>
                  <a:srgbClr val="323139"/>
                </a:solidFill>
                <a:latin typeface="Segoe UI" pitchFamily="34" charset="0"/>
                <a:ea typeface="Segoe UI" pitchFamily="34" charset="-122"/>
                <a:cs typeface="Segoe UI" pitchFamily="34" charset="-120"/>
              </a:rPr>
              <a:t>Metered in Copilot Credits and billed per task.</a:t>
            </a:r>
            <a:endParaRPr lang="en-US" sz="1300">
              <a:solidFill>
                <a:srgbClr val="FFFFFF"/>
              </a:solidFill>
              <a:latin typeface="Arial" panose="020B0604020202020204"/>
            </a:endParaRPr>
          </a:p>
        </p:txBody>
      </p:sp>
      <p:sp>
        <p:nvSpPr>
          <p:cNvPr id="21" name="Shape 18"/>
          <p:cNvSpPr/>
          <p:nvPr/>
        </p:nvSpPr>
        <p:spPr>
          <a:xfrm>
            <a:off x="550228" y="3730752"/>
            <a:ext cx="137160" cy="137160"/>
          </a:xfrm>
          <a:prstGeom prst="ellipse">
            <a:avLst/>
          </a:prstGeom>
          <a:solidFill>
            <a:srgbClr val="AA5AF9"/>
          </a:solidFill>
          <a:ln/>
        </p:spPr>
        <p:txBody>
          <a:bodyPr/>
          <a:lstStyle/>
          <a:p>
            <a:endParaRPr lang="en-AU">
              <a:solidFill>
                <a:srgbClr val="FFFFFF"/>
              </a:solidFill>
              <a:latin typeface="Arial" panose="020B0604020202020204"/>
            </a:endParaRPr>
          </a:p>
        </p:txBody>
      </p:sp>
      <p:sp>
        <p:nvSpPr>
          <p:cNvPr id="22" name="Text 19"/>
          <p:cNvSpPr/>
          <p:nvPr/>
        </p:nvSpPr>
        <p:spPr>
          <a:xfrm>
            <a:off x="824548" y="3648456"/>
            <a:ext cx="7315200" cy="548640"/>
          </a:xfrm>
          <a:prstGeom prst="rect">
            <a:avLst/>
          </a:prstGeom>
          <a:noFill/>
          <a:ln/>
        </p:spPr>
        <p:txBody>
          <a:bodyPr wrap="square" rtlCol="0" anchor="t"/>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Model choice  </a:t>
            </a:r>
            <a:r>
              <a:rPr lang="en-US" sz="1100">
                <a:solidFill>
                  <a:srgbClr val="323139"/>
                </a:solidFill>
                <a:latin typeface="Segoe UI" pitchFamily="34" charset="0"/>
                <a:ea typeface="Segoe UI" pitchFamily="34" charset="-122"/>
                <a:cs typeface="Segoe UI" pitchFamily="34" charset="-120"/>
              </a:rPr>
              <a:t>Runs on Opus 4.8, Sonnet 4.6 and GPT 5.5 (with Auto to pick per task); lower-cost Cowork 1 coming.</a:t>
            </a:r>
            <a:endParaRPr lang="en-US" sz="1300">
              <a:solidFill>
                <a:srgbClr val="FFFFFF"/>
              </a:solidFill>
              <a:latin typeface="Arial" panose="020B0604020202020204"/>
            </a:endParaRPr>
          </a:p>
        </p:txBody>
      </p:sp>
      <p:sp>
        <p:nvSpPr>
          <p:cNvPr id="23" name="Shape 20"/>
          <p:cNvSpPr/>
          <p:nvPr/>
        </p:nvSpPr>
        <p:spPr>
          <a:xfrm>
            <a:off x="550228" y="4334256"/>
            <a:ext cx="137160" cy="137160"/>
          </a:xfrm>
          <a:prstGeom prst="ellipse">
            <a:avLst/>
          </a:prstGeom>
          <a:solidFill>
            <a:srgbClr val="EC489F"/>
          </a:solidFill>
          <a:ln/>
        </p:spPr>
        <p:txBody>
          <a:bodyPr/>
          <a:lstStyle/>
          <a:p>
            <a:endParaRPr lang="en-AU">
              <a:solidFill>
                <a:srgbClr val="FFFFFF"/>
              </a:solidFill>
              <a:latin typeface="Arial" panose="020B0604020202020204"/>
            </a:endParaRPr>
          </a:p>
        </p:txBody>
      </p:sp>
      <p:sp>
        <p:nvSpPr>
          <p:cNvPr id="24" name="Text 21"/>
          <p:cNvSpPr/>
          <p:nvPr/>
        </p:nvSpPr>
        <p:spPr>
          <a:xfrm>
            <a:off x="824548" y="4251960"/>
            <a:ext cx="7315200" cy="548640"/>
          </a:xfrm>
          <a:prstGeom prst="rect">
            <a:avLst/>
          </a:prstGeom>
          <a:noFill/>
          <a:ln/>
        </p:spPr>
        <p:txBody>
          <a:bodyPr wrap="square" rtlCol="0" anchor="t"/>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Plugins + Dynamics 365  </a:t>
            </a:r>
            <a:r>
              <a:rPr lang="en-US" sz="1100">
                <a:solidFill>
                  <a:srgbClr val="323139"/>
                </a:solidFill>
                <a:latin typeface="Segoe UI" pitchFamily="34" charset="0"/>
                <a:ea typeface="Segoe UI" pitchFamily="34" charset="-122"/>
                <a:cs typeface="Segoe UI" pitchFamily="34" charset="-120"/>
              </a:rPr>
              <a:t>9 partner plugins now; Dynamics 365 Sales, Customer Service &amp; ERP GA.</a:t>
            </a:r>
            <a:endParaRPr lang="en-US" sz="1300">
              <a:solidFill>
                <a:srgbClr val="FFFFFF"/>
              </a:solidFill>
              <a:latin typeface="Arial" panose="020B0604020202020204"/>
            </a:endParaRPr>
          </a:p>
        </p:txBody>
      </p:sp>
      <p:sp>
        <p:nvSpPr>
          <p:cNvPr id="25" name="Shape 22"/>
          <p:cNvSpPr/>
          <p:nvPr/>
        </p:nvSpPr>
        <p:spPr>
          <a:xfrm>
            <a:off x="550228" y="4937760"/>
            <a:ext cx="137160" cy="137160"/>
          </a:xfrm>
          <a:prstGeom prst="ellipse">
            <a:avLst/>
          </a:prstGeom>
          <a:solidFill>
            <a:srgbClr val="FF6B6D"/>
          </a:solidFill>
          <a:ln/>
        </p:spPr>
        <p:txBody>
          <a:bodyPr/>
          <a:lstStyle/>
          <a:p>
            <a:endParaRPr lang="en-AU">
              <a:solidFill>
                <a:srgbClr val="FFFFFF"/>
              </a:solidFill>
              <a:latin typeface="Arial" panose="020B0604020202020204"/>
            </a:endParaRPr>
          </a:p>
        </p:txBody>
      </p:sp>
      <p:sp>
        <p:nvSpPr>
          <p:cNvPr id="26" name="Text 23"/>
          <p:cNvSpPr/>
          <p:nvPr/>
        </p:nvSpPr>
        <p:spPr>
          <a:xfrm>
            <a:off x="824548" y="4855464"/>
            <a:ext cx="7315200" cy="548640"/>
          </a:xfrm>
          <a:prstGeom prst="rect">
            <a:avLst/>
          </a:prstGeom>
          <a:noFill/>
          <a:ln/>
        </p:spPr>
        <p:txBody>
          <a:bodyPr wrap="square" rtlCol="0" anchor="t"/>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Enterprise governance  </a:t>
            </a:r>
            <a:r>
              <a:rPr lang="en-US" sz="1100">
                <a:solidFill>
                  <a:srgbClr val="323139"/>
                </a:solidFill>
                <a:latin typeface="Segoe UI" pitchFamily="34" charset="0"/>
                <a:ea typeface="Segoe UI" pitchFamily="34" charset="-122"/>
                <a:cs typeface="Segoe UI" pitchFamily="34" charset="-120"/>
              </a:rPr>
              <a:t>Audit log, eDiscovery, DSPM and Communication Compliance at GA.</a:t>
            </a:r>
            <a:endParaRPr lang="en-US" sz="1300">
              <a:solidFill>
                <a:srgbClr val="FFFFFF"/>
              </a:solidFill>
              <a:latin typeface="Arial" panose="020B0604020202020204"/>
            </a:endParaRPr>
          </a:p>
        </p:txBody>
      </p:sp>
      <p:sp>
        <p:nvSpPr>
          <p:cNvPr id="27" name="Shape 24"/>
          <p:cNvSpPr/>
          <p:nvPr/>
        </p:nvSpPr>
        <p:spPr>
          <a:xfrm>
            <a:off x="8551228" y="2103120"/>
            <a:ext cx="3154680" cy="3456432"/>
          </a:xfrm>
          <a:prstGeom prst="roundRect">
            <a:avLst>
              <a:gd name="adj" fmla="val 2319"/>
            </a:avLst>
          </a:prstGeom>
          <a:solidFill>
            <a:srgbClr val="FFFFFF"/>
          </a:solidFill>
          <a:ln w="12700">
            <a:solidFill>
              <a:srgbClr val="EC489F"/>
            </a:solidFill>
            <a:prstDash val="solid"/>
          </a:ln>
        </p:spPr>
        <p:txBody>
          <a:bodyPr/>
          <a:lstStyle/>
          <a:p>
            <a:endParaRPr lang="en-AU">
              <a:solidFill>
                <a:srgbClr val="FFFFFF"/>
              </a:solidFill>
              <a:latin typeface="Arial" panose="020B0604020202020204"/>
            </a:endParaRPr>
          </a:p>
        </p:txBody>
      </p:sp>
      <p:sp>
        <p:nvSpPr>
          <p:cNvPr id="28" name="Shape 25"/>
          <p:cNvSpPr/>
          <p:nvPr/>
        </p:nvSpPr>
        <p:spPr>
          <a:xfrm>
            <a:off x="8551228" y="2103120"/>
            <a:ext cx="350520" cy="91440"/>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29" name="Shape 26"/>
          <p:cNvSpPr/>
          <p:nvPr/>
        </p:nvSpPr>
        <p:spPr>
          <a:xfrm>
            <a:off x="8901748" y="2103120"/>
            <a:ext cx="350520" cy="91440"/>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30" name="Shape 27"/>
          <p:cNvSpPr/>
          <p:nvPr/>
        </p:nvSpPr>
        <p:spPr>
          <a:xfrm>
            <a:off x="9252268" y="2103120"/>
            <a:ext cx="350520" cy="91440"/>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31" name="Shape 28"/>
          <p:cNvSpPr/>
          <p:nvPr/>
        </p:nvSpPr>
        <p:spPr>
          <a:xfrm>
            <a:off x="9602788" y="2103120"/>
            <a:ext cx="350520" cy="91440"/>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32" name="Shape 29"/>
          <p:cNvSpPr/>
          <p:nvPr/>
        </p:nvSpPr>
        <p:spPr>
          <a:xfrm>
            <a:off x="9953308" y="2103120"/>
            <a:ext cx="350520" cy="91440"/>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33" name="Shape 30"/>
          <p:cNvSpPr/>
          <p:nvPr/>
        </p:nvSpPr>
        <p:spPr>
          <a:xfrm>
            <a:off x="10303828" y="2103120"/>
            <a:ext cx="350520" cy="91440"/>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34" name="Shape 31"/>
          <p:cNvSpPr/>
          <p:nvPr/>
        </p:nvSpPr>
        <p:spPr>
          <a:xfrm>
            <a:off x="10654348" y="2103120"/>
            <a:ext cx="350520" cy="91440"/>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35" name="Shape 32"/>
          <p:cNvSpPr/>
          <p:nvPr/>
        </p:nvSpPr>
        <p:spPr>
          <a:xfrm>
            <a:off x="11004868" y="2103120"/>
            <a:ext cx="350520" cy="91440"/>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36" name="Shape 33"/>
          <p:cNvSpPr/>
          <p:nvPr/>
        </p:nvSpPr>
        <p:spPr>
          <a:xfrm>
            <a:off x="11355388" y="2103120"/>
            <a:ext cx="350520" cy="91440"/>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37" name="Text 34"/>
          <p:cNvSpPr/>
          <p:nvPr/>
        </p:nvSpPr>
        <p:spPr>
          <a:xfrm>
            <a:off x="8779828" y="2286000"/>
            <a:ext cx="2697480" cy="274320"/>
          </a:xfrm>
          <a:prstGeom prst="rect">
            <a:avLst/>
          </a:prstGeom>
          <a:noFill/>
          <a:ln/>
        </p:spPr>
        <p:txBody>
          <a:bodyPr wrap="square" rtlCol="0" anchor="ctr"/>
          <a:lstStyle/>
          <a:p>
            <a:r>
              <a:rPr lang="en-US" sz="1100" b="1" kern="0" spc="100">
                <a:solidFill>
                  <a:srgbClr val="FF6B6D"/>
                </a:solidFill>
                <a:latin typeface="Segoe UI Semibold" pitchFamily="34" charset="0"/>
                <a:ea typeface="Segoe UI Semibold" pitchFamily="34" charset="-122"/>
                <a:cs typeface="Segoe UI Semibold" pitchFamily="34" charset="-120"/>
              </a:rPr>
              <a:t>PROVEN IN PREVIEW</a:t>
            </a:r>
            <a:endParaRPr lang="en-US" sz="1100">
              <a:solidFill>
                <a:srgbClr val="FFFFFF"/>
              </a:solidFill>
              <a:latin typeface="Arial" panose="020B0604020202020204"/>
            </a:endParaRPr>
          </a:p>
        </p:txBody>
      </p:sp>
      <p:sp>
        <p:nvSpPr>
          <p:cNvPr id="38" name="Text 35"/>
          <p:cNvSpPr/>
          <p:nvPr/>
        </p:nvSpPr>
        <p:spPr>
          <a:xfrm>
            <a:off x="8752396" y="2542032"/>
            <a:ext cx="2752344" cy="566928"/>
          </a:xfrm>
          <a:prstGeom prst="rect">
            <a:avLst/>
          </a:prstGeom>
          <a:noFill/>
          <a:ln/>
        </p:spPr>
        <p:txBody>
          <a:bodyPr wrap="square" rtlCol="0" anchor="ctr"/>
          <a:lstStyle/>
          <a:p>
            <a:r>
              <a:rPr lang="en-US" sz="3800" b="1">
                <a:solidFill>
                  <a:srgbClr val="000000"/>
                </a:solidFill>
                <a:latin typeface="Segoe Sans Display Semibold" pitchFamily="34" charset="0"/>
                <a:ea typeface="Segoe Sans Display Semibold" pitchFamily="34" charset="-122"/>
                <a:cs typeface="Segoe Sans Display Semibold" pitchFamily="34" charset="-120"/>
              </a:rPr>
              <a:t>&gt;50%</a:t>
            </a:r>
            <a:endParaRPr lang="en-US" sz="3800">
              <a:solidFill>
                <a:srgbClr val="FFFFFF"/>
              </a:solidFill>
              <a:latin typeface="Arial" panose="020B0604020202020204"/>
            </a:endParaRPr>
          </a:p>
        </p:txBody>
      </p:sp>
      <p:sp>
        <p:nvSpPr>
          <p:cNvPr id="39" name="Text 36"/>
          <p:cNvSpPr/>
          <p:nvPr/>
        </p:nvSpPr>
        <p:spPr>
          <a:xfrm>
            <a:off x="8779828" y="3163824"/>
            <a:ext cx="2697480" cy="502920"/>
          </a:xfrm>
          <a:prstGeom prst="rect">
            <a:avLst/>
          </a:prstGeom>
          <a:noFill/>
          <a:ln/>
        </p:spPr>
        <p:txBody>
          <a:bodyPr wrap="square" rtlCol="0" anchor="ctr"/>
          <a:lstStyle/>
          <a:p>
            <a:pPr>
              <a:lnSpc>
                <a:spcPct val="96000"/>
              </a:lnSpc>
            </a:pPr>
            <a:r>
              <a:rPr lang="en-US" sz="1150">
                <a:solidFill>
                  <a:srgbClr val="323139"/>
                </a:solidFill>
                <a:latin typeface="Segoe UI" pitchFamily="34" charset="0"/>
                <a:ea typeface="Segoe UI" pitchFamily="34" charset="-122"/>
                <a:cs typeface="Segoe UI" pitchFamily="34" charset="-120"/>
              </a:rPr>
              <a:t>of the Fortune 500 used Cowork during the Frontier preview.</a:t>
            </a:r>
            <a:endParaRPr lang="en-US" sz="1150">
              <a:solidFill>
                <a:srgbClr val="FFFFFF"/>
              </a:solidFill>
              <a:latin typeface="Arial" panose="020B0604020202020204"/>
            </a:endParaRPr>
          </a:p>
        </p:txBody>
      </p:sp>
      <p:sp>
        <p:nvSpPr>
          <p:cNvPr id="40" name="Text 37"/>
          <p:cNvSpPr/>
          <p:nvPr/>
        </p:nvSpPr>
        <p:spPr>
          <a:xfrm>
            <a:off x="8779828" y="3694176"/>
            <a:ext cx="2697480" cy="411480"/>
          </a:xfrm>
          <a:prstGeom prst="rect">
            <a:avLst/>
          </a:prstGeom>
          <a:noFill/>
          <a:ln/>
        </p:spPr>
        <p:txBody>
          <a:bodyPr wrap="square" rtlCol="0" anchor="ctr"/>
          <a:lstStyle/>
          <a:p>
            <a:r>
              <a:rPr lang="en-US" sz="1000">
                <a:solidFill>
                  <a:srgbClr val="6E6D78"/>
                </a:solidFill>
                <a:latin typeface="Segoe UI Semibold" pitchFamily="34" charset="0"/>
                <a:ea typeface="Segoe UI Semibold" pitchFamily="34" charset="-122"/>
                <a:cs typeface="Segoe UI Semibold" pitchFamily="34" charset="-120"/>
              </a:rPr>
              <a:t>Accenture · Avanade · Capital Group · Koch · Zurich Insurance</a:t>
            </a:r>
            <a:endParaRPr lang="en-US" sz="1000">
              <a:solidFill>
                <a:srgbClr val="FFFFFF"/>
              </a:solidFill>
              <a:latin typeface="Arial" panose="020B0604020202020204"/>
            </a:endParaRPr>
          </a:p>
        </p:txBody>
      </p:sp>
      <p:sp>
        <p:nvSpPr>
          <p:cNvPr id="41" name="Shape 38"/>
          <p:cNvSpPr/>
          <p:nvPr/>
        </p:nvSpPr>
        <p:spPr>
          <a:xfrm>
            <a:off x="8779828" y="4160520"/>
            <a:ext cx="2697480"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2" name="Text 39"/>
          <p:cNvSpPr/>
          <p:nvPr/>
        </p:nvSpPr>
        <p:spPr>
          <a:xfrm>
            <a:off x="8779828" y="4224528"/>
            <a:ext cx="2697480" cy="566928"/>
          </a:xfrm>
          <a:prstGeom prst="rect">
            <a:avLst/>
          </a:prstGeom>
          <a:noFill/>
          <a:ln/>
        </p:spPr>
        <p:txBody>
          <a:bodyPr wrap="square" rtlCol="0" anchor="t"/>
          <a:lstStyle/>
          <a:p>
            <a:pPr>
              <a:lnSpc>
                <a:spcPct val="95000"/>
              </a:lnSpc>
            </a:pPr>
            <a:r>
              <a:rPr lang="en-US" sz="1200" b="1">
                <a:solidFill>
                  <a:srgbClr val="000000"/>
                </a:solidFill>
                <a:latin typeface="Segoe UI Semibold" pitchFamily="34" charset="0"/>
                <a:ea typeface="Segoe UI Semibold" pitchFamily="34" charset="-122"/>
                <a:cs typeface="Segoe UI Semibold" pitchFamily="34" charset="-120"/>
              </a:rPr>
              <a:t>~4,000 files </a:t>
            </a:r>
            <a:r>
              <a:rPr lang="en-US" sz="1050">
                <a:solidFill>
                  <a:srgbClr val="323139"/>
                </a:solidFill>
                <a:latin typeface="Segoe UI" pitchFamily="34" charset="0"/>
                <a:ea typeface="Segoe UI" pitchFamily="34" charset="-122"/>
                <a:cs typeface="Segoe UI" pitchFamily="34" charset="-120"/>
              </a:rPr>
              <a:t>compared across two product versions — weeks of work, done fast.</a:t>
            </a:r>
            <a:endParaRPr lang="en-US" sz="1200">
              <a:solidFill>
                <a:srgbClr val="FFFFFF"/>
              </a:solidFill>
              <a:latin typeface="Arial" panose="020B0604020202020204"/>
            </a:endParaRPr>
          </a:p>
        </p:txBody>
      </p:sp>
      <p:sp>
        <p:nvSpPr>
          <p:cNvPr id="43" name="Text 40"/>
          <p:cNvSpPr/>
          <p:nvPr/>
        </p:nvSpPr>
        <p:spPr>
          <a:xfrm>
            <a:off x="8779828" y="4828032"/>
            <a:ext cx="2697480" cy="566928"/>
          </a:xfrm>
          <a:prstGeom prst="rect">
            <a:avLst/>
          </a:prstGeom>
          <a:noFill/>
          <a:ln/>
        </p:spPr>
        <p:txBody>
          <a:bodyPr wrap="square" rtlCol="0" anchor="t"/>
          <a:lstStyle/>
          <a:p>
            <a:pPr>
              <a:lnSpc>
                <a:spcPct val="95000"/>
              </a:lnSpc>
            </a:pPr>
            <a:r>
              <a:rPr lang="en-US" sz="1200" b="1">
                <a:solidFill>
                  <a:srgbClr val="000000"/>
                </a:solidFill>
                <a:latin typeface="Segoe UI Semibold" pitchFamily="34" charset="0"/>
                <a:ea typeface="Segoe UI Semibold" pitchFamily="34" charset="-122"/>
                <a:cs typeface="Segoe UI Semibold" pitchFamily="34" charset="-120"/>
              </a:rPr>
              <a:t>A week of pipeline review </a:t>
            </a:r>
            <a:r>
              <a:rPr lang="en-US" sz="1050">
                <a:solidFill>
                  <a:srgbClr val="323139"/>
                </a:solidFill>
                <a:latin typeface="Segoe UI" pitchFamily="34" charset="0"/>
                <a:ea typeface="Segoe UI" pitchFamily="34" charset="-122"/>
                <a:cs typeface="Segoe UI" pitchFamily="34" charset="-120"/>
              </a:rPr>
              <a:t>collapsed into a single morning.</a:t>
            </a:r>
            <a:endParaRPr lang="en-US" sz="1200">
              <a:solidFill>
                <a:srgbClr val="FFFFFF"/>
              </a:solidFill>
              <a:latin typeface="Arial" panose="020B0604020202020204"/>
            </a:endParaRPr>
          </a:p>
        </p:txBody>
      </p:sp>
      <p:sp>
        <p:nvSpPr>
          <p:cNvPr id="44" name="Shape 41"/>
          <p:cNvSpPr/>
          <p:nvPr/>
        </p:nvSpPr>
        <p:spPr>
          <a:xfrm>
            <a:off x="504508" y="5705856"/>
            <a:ext cx="7726680" cy="603504"/>
          </a:xfrm>
          <a:prstGeom prst="roundRect">
            <a:avLst>
              <a:gd name="adj" fmla="val 9091"/>
            </a:avLst>
          </a:prstGeom>
          <a:solidFill>
            <a:srgbClr val="F7F7FA"/>
          </a:solidFill>
          <a:ln/>
        </p:spPr>
        <p:txBody>
          <a:bodyPr/>
          <a:lstStyle/>
          <a:p>
            <a:endParaRPr lang="en-AU">
              <a:solidFill>
                <a:srgbClr val="FFFFFF"/>
              </a:solidFill>
              <a:latin typeface="Arial" panose="020B0604020202020204"/>
            </a:endParaRPr>
          </a:p>
        </p:txBody>
      </p:sp>
      <p:sp>
        <p:nvSpPr>
          <p:cNvPr id="45" name="Text 42"/>
          <p:cNvSpPr/>
          <p:nvPr/>
        </p:nvSpPr>
        <p:spPr>
          <a:xfrm>
            <a:off x="687388" y="5742432"/>
            <a:ext cx="1657350" cy="530352"/>
          </a:xfrm>
          <a:prstGeom prst="rect">
            <a:avLst/>
          </a:prstGeom>
          <a:noFill/>
          <a:ln/>
        </p:spPr>
        <p:txBody>
          <a:bodyPr wrap="square" rtlCol="0" anchor="ctr"/>
          <a:lstStyle/>
          <a:p>
            <a:r>
              <a:rPr lang="en-US" sz="800" b="1" kern="0" spc="100">
                <a:solidFill>
                  <a:srgbClr val="FF6B6D"/>
                </a:solidFill>
                <a:latin typeface="Segoe UI Semibold" pitchFamily="34" charset="0"/>
                <a:ea typeface="Segoe UI Semibold" pitchFamily="34" charset="-122"/>
                <a:cs typeface="Segoe UI Semibold" pitchFamily="34" charset="-120"/>
              </a:rPr>
              <a:t>REQUIRES
</a:t>
            </a:r>
            <a:r>
              <a:rPr lang="en-US" sz="1150" b="1">
                <a:solidFill>
                  <a:srgbClr val="000000"/>
                </a:solidFill>
                <a:latin typeface="Segoe UI Semibold" pitchFamily="34" charset="0"/>
                <a:ea typeface="Segoe UI Semibold" pitchFamily="34" charset="-122"/>
                <a:cs typeface="Segoe UI Semibold" pitchFamily="34" charset="-120"/>
              </a:rPr>
              <a:t>M365 Copilot USL</a:t>
            </a:r>
            <a:endParaRPr lang="en-US" sz="800">
              <a:solidFill>
                <a:srgbClr val="FFFFFF"/>
              </a:solidFill>
              <a:latin typeface="Arial" panose="020B0604020202020204"/>
            </a:endParaRPr>
          </a:p>
        </p:txBody>
      </p:sp>
      <p:sp>
        <p:nvSpPr>
          <p:cNvPr id="46" name="Shape 43"/>
          <p:cNvSpPr/>
          <p:nvPr/>
        </p:nvSpPr>
        <p:spPr>
          <a:xfrm>
            <a:off x="2436178" y="5815584"/>
            <a:ext cx="0" cy="384048"/>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7" name="Text 44"/>
          <p:cNvSpPr/>
          <p:nvPr/>
        </p:nvSpPr>
        <p:spPr>
          <a:xfrm>
            <a:off x="2619058" y="5742432"/>
            <a:ext cx="1657350" cy="530352"/>
          </a:xfrm>
          <a:prstGeom prst="rect">
            <a:avLst/>
          </a:prstGeom>
          <a:noFill/>
          <a:ln/>
        </p:spPr>
        <p:txBody>
          <a:bodyPr wrap="square" rtlCol="0" anchor="ctr"/>
          <a:lstStyle/>
          <a:p>
            <a:r>
              <a:rPr lang="en-US" sz="800" b="1" kern="0" spc="100">
                <a:solidFill>
                  <a:srgbClr val="FF6B6D"/>
                </a:solidFill>
                <a:latin typeface="Segoe UI Semibold" pitchFamily="34" charset="0"/>
                <a:ea typeface="Segoe UI Semibold" pitchFamily="34" charset="-122"/>
                <a:cs typeface="Segoe UI Semibold" pitchFamily="34" charset="-120"/>
              </a:rPr>
              <a:t>PRICING
</a:t>
            </a:r>
            <a:r>
              <a:rPr lang="en-US" sz="1150" b="1">
                <a:solidFill>
                  <a:srgbClr val="000000"/>
                </a:solidFill>
                <a:latin typeface="Segoe UI Semibold" pitchFamily="34" charset="0"/>
                <a:ea typeface="Segoe UI Semibold" pitchFamily="34" charset="-122"/>
                <a:cs typeface="Segoe UI Semibold" pitchFamily="34" charset="-120"/>
              </a:rPr>
              <a:t>$0.01 / Copilot Credit</a:t>
            </a:r>
            <a:endParaRPr lang="en-US" sz="800">
              <a:solidFill>
                <a:srgbClr val="FFFFFF"/>
              </a:solidFill>
              <a:latin typeface="Arial" panose="020B0604020202020204"/>
            </a:endParaRPr>
          </a:p>
        </p:txBody>
      </p:sp>
      <p:sp>
        <p:nvSpPr>
          <p:cNvPr id="48" name="Shape 45"/>
          <p:cNvSpPr/>
          <p:nvPr/>
        </p:nvSpPr>
        <p:spPr>
          <a:xfrm>
            <a:off x="4367848" y="5815584"/>
            <a:ext cx="0" cy="384048"/>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9" name="Text 46"/>
          <p:cNvSpPr/>
          <p:nvPr/>
        </p:nvSpPr>
        <p:spPr>
          <a:xfrm>
            <a:off x="4550728" y="5742432"/>
            <a:ext cx="1657350" cy="530352"/>
          </a:xfrm>
          <a:prstGeom prst="rect">
            <a:avLst/>
          </a:prstGeom>
          <a:noFill/>
          <a:ln/>
        </p:spPr>
        <p:txBody>
          <a:bodyPr wrap="square" rtlCol="0" anchor="ctr"/>
          <a:lstStyle/>
          <a:p>
            <a:r>
              <a:rPr lang="en-US" sz="800" b="1" kern="0" spc="100">
                <a:solidFill>
                  <a:srgbClr val="FF6B6D"/>
                </a:solidFill>
                <a:latin typeface="Segoe UI Semibold" pitchFamily="34" charset="0"/>
                <a:ea typeface="Segoe UI Semibold" pitchFamily="34" charset="-122"/>
                <a:cs typeface="Segoe UI Semibold" pitchFamily="34" charset="-120"/>
              </a:rPr>
              <a:t>DEFAULT
</a:t>
            </a:r>
            <a:r>
              <a:rPr lang="en-US" sz="1150" b="1">
                <a:solidFill>
                  <a:srgbClr val="000000"/>
                </a:solidFill>
                <a:latin typeface="Segoe UI Semibold" pitchFamily="34" charset="0"/>
                <a:ea typeface="Segoe UI Semibold" pitchFamily="34" charset="-122"/>
                <a:cs typeface="Segoe UI Semibold" pitchFamily="34" charset="-120"/>
              </a:rPr>
              <a:t>Off until admin enables</a:t>
            </a:r>
            <a:endParaRPr lang="en-US" sz="800">
              <a:solidFill>
                <a:srgbClr val="FFFFFF"/>
              </a:solidFill>
              <a:latin typeface="Arial" panose="020B0604020202020204"/>
            </a:endParaRPr>
          </a:p>
        </p:txBody>
      </p:sp>
      <p:sp>
        <p:nvSpPr>
          <p:cNvPr id="50" name="Shape 47"/>
          <p:cNvSpPr/>
          <p:nvPr/>
        </p:nvSpPr>
        <p:spPr>
          <a:xfrm>
            <a:off x="6299518" y="5815584"/>
            <a:ext cx="0" cy="384048"/>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51" name="Text 48"/>
          <p:cNvSpPr/>
          <p:nvPr/>
        </p:nvSpPr>
        <p:spPr>
          <a:xfrm>
            <a:off x="6482398" y="5742432"/>
            <a:ext cx="1657350" cy="530352"/>
          </a:xfrm>
          <a:prstGeom prst="rect">
            <a:avLst/>
          </a:prstGeom>
          <a:noFill/>
          <a:ln/>
        </p:spPr>
        <p:txBody>
          <a:bodyPr wrap="square" rtlCol="0" anchor="ctr"/>
          <a:lstStyle/>
          <a:p>
            <a:r>
              <a:rPr lang="en-US" sz="800" b="1" kern="0" spc="100">
                <a:solidFill>
                  <a:srgbClr val="FF6B6D"/>
                </a:solidFill>
                <a:latin typeface="Segoe UI Semibold" pitchFamily="34" charset="0"/>
                <a:ea typeface="Segoe UI Semibold" pitchFamily="34" charset="-122"/>
                <a:cs typeface="Segoe UI Semibold" pitchFamily="34" charset="-120"/>
              </a:rPr>
              <a:t>GOVERNED BY
</a:t>
            </a:r>
            <a:r>
              <a:rPr lang="en-US" sz="1150" b="1">
                <a:solidFill>
                  <a:srgbClr val="000000"/>
                </a:solidFill>
                <a:latin typeface="Segoe UI Semibold" pitchFamily="34" charset="0"/>
                <a:ea typeface="Segoe UI Semibold" pitchFamily="34" charset="-122"/>
                <a:cs typeface="Segoe UI Semibold" pitchFamily="34" charset="-120"/>
              </a:rPr>
              <a:t>Microsoft 365 controls</a:t>
            </a:r>
            <a:endParaRPr lang="en-US" sz="8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9A2F7D15-2801-CB9D-1BE4-CCF23E24BFE4}"/>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pPr>
              <a:defRPr/>
            </a:pPr>
            <a:r>
              <a:rPr lang="en-US" sz="1100" b="1" kern="0" spc="200">
                <a:solidFill>
                  <a:srgbClr val="FF6B6D"/>
                </a:solidFill>
                <a:latin typeface="Segoe UI Semibold" pitchFamily="34" charset="0"/>
                <a:ea typeface="Segoe UI Semibold" pitchFamily="34" charset="-122"/>
                <a:cs typeface="Segoe UI Semibold" pitchFamily="34" charset="-120"/>
              </a:rPr>
              <a:t>PARTNER ENABLEMENT · ASPX</a:t>
            </a:r>
            <a:endParaRPr lang="en-US" sz="1100">
              <a:solidFill>
                <a:prstClr val="black"/>
              </a:solidFill>
              <a:latin typeface="Calibri" panose="020F0502020204030204"/>
            </a:endParaRPr>
          </a:p>
        </p:txBody>
      </p:sp>
      <p:sp>
        <p:nvSpPr>
          <p:cNvPr id="3" name="Shape 1"/>
          <p:cNvSpPr/>
          <p:nvPr/>
        </p:nvSpPr>
        <p:spPr>
          <a:xfrm>
            <a:off x="504508" y="6565392"/>
            <a:ext cx="384048" cy="54864"/>
          </a:xfrm>
          <a:prstGeom prst="rect">
            <a:avLst/>
          </a:prstGeom>
          <a:solidFill>
            <a:srgbClr val="01B08D"/>
          </a:solidFill>
          <a:ln/>
        </p:spPr>
        <p:txBody>
          <a:bodyPr/>
          <a:lstStyle/>
          <a:p>
            <a:pPr>
              <a:defRPr/>
            </a:pPr>
            <a:endParaRPr lang="en-AU">
              <a:solidFill>
                <a:prstClr val="black"/>
              </a:solidFill>
              <a:latin typeface="Calibri" panose="020F0502020204030204"/>
            </a:endParaRPr>
          </a:p>
        </p:txBody>
      </p:sp>
      <p:sp>
        <p:nvSpPr>
          <p:cNvPr id="4" name="Shape 2"/>
          <p:cNvSpPr/>
          <p:nvPr/>
        </p:nvSpPr>
        <p:spPr>
          <a:xfrm>
            <a:off x="888556" y="6565392"/>
            <a:ext cx="384048" cy="54864"/>
          </a:xfrm>
          <a:prstGeom prst="rect">
            <a:avLst/>
          </a:prstGeom>
          <a:solidFill>
            <a:srgbClr val="0294ED"/>
          </a:solidFill>
          <a:ln/>
        </p:spPr>
        <p:txBody>
          <a:bodyPr/>
          <a:lstStyle/>
          <a:p>
            <a:pPr>
              <a:defRPr/>
            </a:pPr>
            <a:endParaRPr lang="en-AU">
              <a:solidFill>
                <a:prstClr val="black"/>
              </a:solidFill>
              <a:latin typeface="Calibri" panose="020F0502020204030204"/>
            </a:endParaRPr>
          </a:p>
        </p:txBody>
      </p:sp>
      <p:sp>
        <p:nvSpPr>
          <p:cNvPr id="5" name="Shape 3"/>
          <p:cNvSpPr/>
          <p:nvPr/>
        </p:nvSpPr>
        <p:spPr>
          <a:xfrm>
            <a:off x="1272604" y="6565392"/>
            <a:ext cx="384048" cy="54864"/>
          </a:xfrm>
          <a:prstGeom prst="rect">
            <a:avLst/>
          </a:prstGeom>
          <a:solidFill>
            <a:srgbClr val="AA5AF9"/>
          </a:solidFill>
          <a:ln/>
        </p:spPr>
        <p:txBody>
          <a:bodyPr/>
          <a:lstStyle/>
          <a:p>
            <a:pPr>
              <a:defRPr/>
            </a:pPr>
            <a:endParaRPr lang="en-AU">
              <a:solidFill>
                <a:prstClr val="black"/>
              </a:solidFill>
              <a:latin typeface="Calibri" panose="020F0502020204030204"/>
            </a:endParaRPr>
          </a:p>
        </p:txBody>
      </p:sp>
      <p:sp>
        <p:nvSpPr>
          <p:cNvPr id="6" name="Shape 4"/>
          <p:cNvSpPr/>
          <p:nvPr/>
        </p:nvSpPr>
        <p:spPr>
          <a:xfrm>
            <a:off x="1656652" y="6565392"/>
            <a:ext cx="384048" cy="54864"/>
          </a:xfrm>
          <a:prstGeom prst="rect">
            <a:avLst/>
          </a:prstGeom>
          <a:solidFill>
            <a:srgbClr val="EC489F"/>
          </a:solidFill>
          <a:ln/>
        </p:spPr>
        <p:txBody>
          <a:bodyPr/>
          <a:lstStyle/>
          <a:p>
            <a:pPr>
              <a:defRPr/>
            </a:pPr>
            <a:endParaRPr lang="en-AU">
              <a:solidFill>
                <a:prstClr val="black"/>
              </a:solidFill>
              <a:latin typeface="Calibri" panose="020F0502020204030204"/>
            </a:endParaRPr>
          </a:p>
        </p:txBody>
      </p:sp>
      <p:sp>
        <p:nvSpPr>
          <p:cNvPr id="7" name="Shape 5"/>
          <p:cNvSpPr/>
          <p:nvPr/>
        </p:nvSpPr>
        <p:spPr>
          <a:xfrm>
            <a:off x="2040700" y="6565392"/>
            <a:ext cx="384048" cy="54864"/>
          </a:xfrm>
          <a:prstGeom prst="rect">
            <a:avLst/>
          </a:prstGeom>
          <a:solidFill>
            <a:srgbClr val="FF6B6D"/>
          </a:solidFill>
          <a:ln/>
        </p:spPr>
        <p:txBody>
          <a:bodyPr/>
          <a:lstStyle/>
          <a:p>
            <a:pPr>
              <a:defRPr/>
            </a:pPr>
            <a:endParaRPr lang="en-AU">
              <a:solidFill>
                <a:prstClr val="black"/>
              </a:solidFill>
              <a:latin typeface="Calibri" panose="020F0502020204030204"/>
            </a:endParaRPr>
          </a:p>
        </p:txBody>
      </p:sp>
      <p:sp>
        <p:nvSpPr>
          <p:cNvPr id="8" name="Shape 6"/>
          <p:cNvSpPr/>
          <p:nvPr/>
        </p:nvSpPr>
        <p:spPr>
          <a:xfrm>
            <a:off x="2424748" y="6565392"/>
            <a:ext cx="384048" cy="54864"/>
          </a:xfrm>
          <a:prstGeom prst="rect">
            <a:avLst/>
          </a:prstGeom>
          <a:solidFill>
            <a:srgbClr val="FFA73B"/>
          </a:solidFill>
          <a:ln/>
        </p:spPr>
        <p:txBody>
          <a:bodyPr/>
          <a:lstStyle/>
          <a:p>
            <a:pPr>
              <a:defRPr/>
            </a:pPr>
            <a:endParaRPr lang="en-AU">
              <a:solidFill>
                <a:prstClr val="black"/>
              </a:solidFill>
              <a:latin typeface="Calibri" panose="020F0502020204030204"/>
            </a:endParaRPr>
          </a:p>
        </p:txBody>
      </p:sp>
      <p:sp>
        <p:nvSpPr>
          <p:cNvPr id="9" name="Shape 7"/>
          <p:cNvSpPr/>
          <p:nvPr/>
        </p:nvSpPr>
        <p:spPr>
          <a:xfrm>
            <a:off x="2808796" y="6565392"/>
            <a:ext cx="384048" cy="54864"/>
          </a:xfrm>
          <a:prstGeom prst="rect">
            <a:avLst/>
          </a:prstGeom>
          <a:solidFill>
            <a:srgbClr val="FFC229"/>
          </a:solidFill>
          <a:ln/>
        </p:spPr>
        <p:txBody>
          <a:bodyPr/>
          <a:lstStyle/>
          <a:p>
            <a:pPr>
              <a:defRPr/>
            </a:pPr>
            <a:endParaRPr lang="en-AU">
              <a:solidFill>
                <a:prstClr val="black"/>
              </a:solidFill>
              <a:latin typeface="Calibri" panose="020F0502020204030204"/>
            </a:endParaRPr>
          </a:p>
        </p:txBody>
      </p:sp>
      <p:sp>
        <p:nvSpPr>
          <p:cNvPr id="10" name="Shape 8"/>
          <p:cNvSpPr/>
          <p:nvPr/>
        </p:nvSpPr>
        <p:spPr>
          <a:xfrm>
            <a:off x="3192844" y="6565392"/>
            <a:ext cx="384048" cy="54864"/>
          </a:xfrm>
          <a:prstGeom prst="rect">
            <a:avLst/>
          </a:prstGeom>
          <a:solidFill>
            <a:srgbClr val="BFC43B"/>
          </a:solidFill>
          <a:ln/>
        </p:spPr>
        <p:txBody>
          <a:bodyPr/>
          <a:lstStyle/>
          <a:p>
            <a:pPr>
              <a:defRPr/>
            </a:pPr>
            <a:endParaRPr lang="en-AU">
              <a:solidFill>
                <a:prstClr val="black"/>
              </a:solidFill>
              <a:latin typeface="Calibri" panose="020F0502020204030204"/>
            </a:endParaRPr>
          </a:p>
        </p:txBody>
      </p:sp>
      <p:sp>
        <p:nvSpPr>
          <p:cNvPr id="11" name="Shape 9"/>
          <p:cNvSpPr/>
          <p:nvPr/>
        </p:nvSpPr>
        <p:spPr>
          <a:xfrm>
            <a:off x="3576892" y="6565392"/>
            <a:ext cx="384048" cy="54864"/>
          </a:xfrm>
          <a:prstGeom prst="rect">
            <a:avLst/>
          </a:prstGeom>
          <a:solidFill>
            <a:srgbClr val="71BC30"/>
          </a:solidFill>
          <a:ln/>
        </p:spPr>
        <p:txBody>
          <a:bodyPr/>
          <a:lstStyle/>
          <a:p>
            <a:pPr>
              <a:defRPr/>
            </a:pPr>
            <a:endParaRPr lang="en-AU">
              <a:solidFill>
                <a:prstClr val="black"/>
              </a:solidFill>
              <a:latin typeface="Calibri" panose="020F0502020204030204"/>
            </a:endParaRPr>
          </a:p>
        </p:txBody>
      </p:sp>
      <p:sp>
        <p:nvSpPr>
          <p:cNvPr id="13" name="Text 10"/>
          <p:cNvSpPr/>
          <p:nvPr/>
        </p:nvSpPr>
        <p:spPr>
          <a:xfrm>
            <a:off x="504508" y="6400800"/>
            <a:ext cx="3657600" cy="201168"/>
          </a:xfrm>
          <a:prstGeom prst="rect">
            <a:avLst/>
          </a:prstGeom>
          <a:noFill/>
          <a:ln/>
        </p:spPr>
        <p:txBody>
          <a:bodyPr wrap="square" rtlCol="0" anchor="ctr"/>
          <a:lstStyle/>
          <a:p>
            <a:pPr>
              <a:defRPr/>
            </a:pPr>
            <a:r>
              <a:rPr lang="en-US" sz="800">
                <a:solidFill>
                  <a:srgbClr val="6E6D78"/>
                </a:solidFill>
                <a:latin typeface="Segoe UI" pitchFamily="34" charset="0"/>
                <a:ea typeface="Segoe UI" pitchFamily="34" charset="-122"/>
                <a:cs typeface="Segoe UI" pitchFamily="34" charset="-120"/>
              </a:rPr>
              <a:t>Microsoft Confidential</a:t>
            </a:r>
            <a:endParaRPr lang="en-US" sz="800">
              <a:solidFill>
                <a:prstClr val="black"/>
              </a:solidFill>
              <a:latin typeface="Calibri" panose="020F0502020204030204"/>
            </a:endParaRPr>
          </a:p>
        </p:txBody>
      </p:sp>
      <p:sp>
        <p:nvSpPr>
          <p:cNvPr id="14" name="Text 11"/>
          <p:cNvSpPr/>
          <p:nvPr/>
        </p:nvSpPr>
        <p:spPr>
          <a:xfrm>
            <a:off x="504508" y="548640"/>
            <a:ext cx="11155680" cy="548640"/>
          </a:xfrm>
          <a:prstGeom prst="rect">
            <a:avLst/>
          </a:prstGeom>
          <a:noFill/>
          <a:ln/>
        </p:spPr>
        <p:txBody>
          <a:bodyPr wrap="square" rtlCol="0" anchor="ctr"/>
          <a:lstStyle/>
          <a:p>
            <a:pPr>
              <a:defRPr/>
            </a:pPr>
            <a:r>
              <a:rPr lang="en-US" sz="2700" b="1">
                <a:solidFill>
                  <a:srgbClr val="000000"/>
                </a:solidFill>
                <a:latin typeface="Segoe Sans Display Semibold" pitchFamily="34" charset="0"/>
                <a:ea typeface="Segoe Sans Display Semibold" pitchFamily="34" charset="-122"/>
                <a:cs typeface="Segoe Sans Display Semibold" pitchFamily="34" charset="-120"/>
              </a:rPr>
              <a:t>ASPX roadmap — upcoming Copilot / Frontier releases</a:t>
            </a:r>
            <a:endParaRPr lang="en-US" sz="2700">
              <a:solidFill>
                <a:prstClr val="black"/>
              </a:solidFill>
              <a:latin typeface="Calibri" panose="020F0502020204030204"/>
            </a:endParaRPr>
          </a:p>
        </p:txBody>
      </p:sp>
      <p:sp>
        <p:nvSpPr>
          <p:cNvPr id="15" name="Text 12"/>
          <p:cNvSpPr/>
          <p:nvPr/>
        </p:nvSpPr>
        <p:spPr>
          <a:xfrm>
            <a:off x="504508" y="1152144"/>
            <a:ext cx="11155680" cy="329184"/>
          </a:xfrm>
          <a:prstGeom prst="rect">
            <a:avLst/>
          </a:prstGeom>
          <a:noFill/>
          <a:ln/>
        </p:spPr>
        <p:txBody>
          <a:bodyPr wrap="square" rtlCol="0" anchor="ctr"/>
          <a:lstStyle/>
          <a:p>
            <a:pPr>
              <a:defRPr/>
            </a:pPr>
            <a:r>
              <a:rPr lang="en-US" sz="1350">
                <a:solidFill>
                  <a:srgbClr val="323139"/>
                </a:solidFill>
                <a:latin typeface="Segoe Sans Display Semilight" pitchFamily="34" charset="0"/>
                <a:ea typeface="Segoe Sans Display Semilight" pitchFamily="34" charset="-122"/>
                <a:cs typeface="Segoe Sans Display Semilight" pitchFamily="34" charset="-120"/>
              </a:rPr>
              <a:t>All releases ship at the same time in ASPX, ASPXi and the API.</a:t>
            </a:r>
            <a:endParaRPr lang="en-US" sz="1350">
              <a:solidFill>
                <a:prstClr val="black"/>
              </a:solidFill>
              <a:latin typeface="Calibri" panose="020F0502020204030204"/>
            </a:endParaRPr>
          </a:p>
        </p:txBody>
      </p:sp>
      <p:sp>
        <p:nvSpPr>
          <p:cNvPr id="16" name="Shape 13"/>
          <p:cNvSpPr/>
          <p:nvPr/>
        </p:nvSpPr>
        <p:spPr>
          <a:xfrm>
            <a:off x="504508" y="1591056"/>
            <a:ext cx="2779776" cy="4114800"/>
          </a:xfrm>
          <a:prstGeom prst="roundRect">
            <a:avLst>
              <a:gd name="adj" fmla="val 2303"/>
            </a:avLst>
          </a:prstGeom>
          <a:solidFill>
            <a:srgbClr val="FFFFFF"/>
          </a:solidFill>
          <a:ln w="12700">
            <a:solidFill>
              <a:srgbClr val="E6E6EA"/>
            </a:solidFill>
            <a:prstDash val="solid"/>
          </a:ln>
        </p:spPr>
        <p:txBody>
          <a:bodyPr/>
          <a:lstStyle/>
          <a:p>
            <a:pPr>
              <a:defRPr/>
            </a:pPr>
            <a:endParaRPr lang="en-AU">
              <a:solidFill>
                <a:prstClr val="black"/>
              </a:solidFill>
              <a:latin typeface="Calibri" panose="020F0502020204030204"/>
            </a:endParaRPr>
          </a:p>
        </p:txBody>
      </p:sp>
      <p:sp>
        <p:nvSpPr>
          <p:cNvPr id="17" name="Shape 14"/>
          <p:cNvSpPr/>
          <p:nvPr/>
        </p:nvSpPr>
        <p:spPr>
          <a:xfrm>
            <a:off x="504508" y="1591056"/>
            <a:ext cx="2779776" cy="73152"/>
          </a:xfrm>
          <a:prstGeom prst="rect">
            <a:avLst/>
          </a:prstGeom>
          <a:solidFill>
            <a:srgbClr val="71BC30"/>
          </a:solidFill>
          <a:ln/>
        </p:spPr>
        <p:txBody>
          <a:bodyPr/>
          <a:lstStyle/>
          <a:p>
            <a:pPr>
              <a:defRPr/>
            </a:pPr>
            <a:endParaRPr lang="en-AU">
              <a:solidFill>
                <a:prstClr val="black"/>
              </a:solidFill>
              <a:latin typeface="Calibri" panose="020F0502020204030204"/>
            </a:endParaRPr>
          </a:p>
        </p:txBody>
      </p:sp>
      <p:sp>
        <p:nvSpPr>
          <p:cNvPr id="18" name="Text 15"/>
          <p:cNvSpPr/>
          <p:nvPr/>
        </p:nvSpPr>
        <p:spPr>
          <a:xfrm>
            <a:off x="705676" y="1773936"/>
            <a:ext cx="2414016" cy="310896"/>
          </a:xfrm>
          <a:prstGeom prst="rect">
            <a:avLst/>
          </a:prstGeom>
          <a:noFill/>
          <a:ln/>
        </p:spPr>
        <p:txBody>
          <a:bodyPr wrap="square" rtlCol="0" anchor="ctr"/>
          <a:lstStyle/>
          <a:p>
            <a:pPr>
              <a:defRPr/>
            </a:pPr>
            <a:r>
              <a:rPr lang="en-US" sz="1500" b="1">
                <a:solidFill>
                  <a:srgbClr val="71BC30"/>
                </a:solidFill>
                <a:latin typeface="Segoe Sans Display Semibold" pitchFamily="34" charset="0"/>
                <a:ea typeface="Segoe Sans Display Semibold" pitchFamily="34" charset="-122"/>
                <a:cs typeface="Segoe Sans Display Semibold" pitchFamily="34" charset="-120"/>
              </a:rPr>
              <a:t>Wave 1   </a:t>
            </a:r>
            <a:r>
              <a:rPr lang="en-US" sz="1100" b="1">
                <a:solidFill>
                  <a:srgbClr val="6E6D78"/>
                </a:solidFill>
                <a:latin typeface="Segoe UI Semibold" pitchFamily="34" charset="0"/>
                <a:ea typeface="Segoe UI Semibold" pitchFamily="34" charset="-122"/>
                <a:cs typeface="Segoe UI Semibold" pitchFamily="34" charset="-120"/>
              </a:rPr>
              <a:t>6/19</a:t>
            </a:r>
            <a:endParaRPr lang="en-US" sz="1500">
              <a:solidFill>
                <a:prstClr val="black"/>
              </a:solidFill>
              <a:latin typeface="Calibri" panose="020F0502020204030204"/>
            </a:endParaRPr>
          </a:p>
        </p:txBody>
      </p:sp>
      <p:sp>
        <p:nvSpPr>
          <p:cNvPr id="19" name="Text 16"/>
          <p:cNvSpPr/>
          <p:nvPr/>
        </p:nvSpPr>
        <p:spPr>
          <a:xfrm>
            <a:off x="705676" y="2139696"/>
            <a:ext cx="2395728" cy="640080"/>
          </a:xfrm>
          <a:prstGeom prst="rect">
            <a:avLst/>
          </a:prstGeom>
          <a:noFill/>
          <a:ln/>
        </p:spPr>
        <p:txBody>
          <a:bodyPr wrap="square" rtlCol="0" anchor="t"/>
          <a:lstStyle/>
          <a:p>
            <a:pPr>
              <a:lnSpc>
                <a:spcPct val="92000"/>
              </a:lnSpc>
              <a:defRPr/>
            </a:pPr>
            <a:r>
              <a:rPr lang="en-US" sz="1200" b="1">
                <a:solidFill>
                  <a:srgbClr val="000000"/>
                </a:solidFill>
                <a:latin typeface="Segoe UI Semibold" pitchFamily="34" charset="0"/>
                <a:ea typeface="Segoe UI Semibold" pitchFamily="34" charset="-122"/>
                <a:cs typeface="Segoe UI Semibold" pitchFamily="34" charset="-120"/>
              </a:rPr>
              <a:t>Enable targeting frontier-enabled accounts</a:t>
            </a:r>
            <a:endParaRPr lang="en-US" sz="1200">
              <a:solidFill>
                <a:prstClr val="black"/>
              </a:solidFill>
              <a:latin typeface="Calibri" panose="020F0502020204030204"/>
            </a:endParaRPr>
          </a:p>
        </p:txBody>
      </p:sp>
      <p:sp>
        <p:nvSpPr>
          <p:cNvPr id="20" name="Text 17"/>
          <p:cNvSpPr/>
          <p:nvPr/>
        </p:nvSpPr>
        <p:spPr>
          <a:xfrm>
            <a:off x="705676" y="2834640"/>
            <a:ext cx="2395728" cy="914400"/>
          </a:xfrm>
          <a:prstGeom prst="rect">
            <a:avLst/>
          </a:prstGeom>
          <a:noFill/>
          <a:ln/>
        </p:spPr>
        <p:txBody>
          <a:bodyPr wrap="square" rtlCol="0" anchor="t"/>
          <a:lstStyle/>
          <a:p>
            <a:pPr>
              <a:lnSpc>
                <a:spcPct val="95000"/>
              </a:lnSpc>
              <a:defRPr/>
            </a:pPr>
            <a:r>
              <a:rPr lang="en-US" sz="950">
                <a:solidFill>
                  <a:srgbClr val="323139"/>
                </a:solidFill>
                <a:latin typeface="Segoe UI" pitchFamily="34" charset="0"/>
                <a:ea typeface="Segoe UI" pitchFamily="34" charset="-122"/>
                <a:cs typeface="Segoe UI" pitchFamily="34" charset="-120"/>
              </a:rPr>
              <a:t>Pitch Cowork upsell and adoption for frontier-enabled tenants, and encourage greater frontier participation.</a:t>
            </a:r>
            <a:endParaRPr lang="en-US" sz="950">
              <a:solidFill>
                <a:prstClr val="black"/>
              </a:solidFill>
              <a:latin typeface="Calibri" panose="020F0502020204030204"/>
            </a:endParaRPr>
          </a:p>
        </p:txBody>
      </p:sp>
      <p:sp>
        <p:nvSpPr>
          <p:cNvPr id="21" name="Text 18"/>
          <p:cNvSpPr/>
          <p:nvPr/>
        </p:nvSpPr>
        <p:spPr>
          <a:xfrm>
            <a:off x="705676" y="3877056"/>
            <a:ext cx="2414016" cy="201168"/>
          </a:xfrm>
          <a:prstGeom prst="rect">
            <a:avLst/>
          </a:prstGeom>
          <a:noFill/>
          <a:ln/>
        </p:spPr>
        <p:txBody>
          <a:bodyPr wrap="square" rtlCol="0" anchor="ctr"/>
          <a:lstStyle/>
          <a:p>
            <a:pPr>
              <a:defRPr/>
            </a:pPr>
            <a:r>
              <a:rPr lang="en-US" sz="850" b="1" kern="0" spc="100">
                <a:solidFill>
                  <a:srgbClr val="71BC30"/>
                </a:solidFill>
                <a:latin typeface="Segoe UI Semibold" pitchFamily="34" charset="0"/>
                <a:ea typeface="Segoe UI Semibold" pitchFamily="34" charset="-122"/>
                <a:cs typeface="Segoe UI Semibold" pitchFamily="34" charset="-120"/>
              </a:rPr>
              <a:t>INSIGHTS</a:t>
            </a:r>
            <a:endParaRPr lang="en-US" sz="850">
              <a:solidFill>
                <a:prstClr val="black"/>
              </a:solidFill>
              <a:latin typeface="Calibri" panose="020F0502020204030204"/>
            </a:endParaRPr>
          </a:p>
        </p:txBody>
      </p:sp>
      <p:sp>
        <p:nvSpPr>
          <p:cNvPr id="22" name="Shape 19"/>
          <p:cNvSpPr/>
          <p:nvPr/>
        </p:nvSpPr>
        <p:spPr>
          <a:xfrm>
            <a:off x="705676" y="4142232"/>
            <a:ext cx="64008" cy="64008"/>
          </a:xfrm>
          <a:prstGeom prst="ellipse">
            <a:avLst/>
          </a:prstGeom>
          <a:solidFill>
            <a:srgbClr val="71BC30"/>
          </a:solidFill>
          <a:ln/>
        </p:spPr>
        <p:txBody>
          <a:bodyPr/>
          <a:lstStyle/>
          <a:p>
            <a:pPr>
              <a:defRPr/>
            </a:pPr>
            <a:endParaRPr lang="en-AU">
              <a:solidFill>
                <a:prstClr val="black"/>
              </a:solidFill>
              <a:latin typeface="Calibri" panose="020F0502020204030204"/>
            </a:endParaRPr>
          </a:p>
        </p:txBody>
      </p:sp>
      <p:sp>
        <p:nvSpPr>
          <p:cNvPr id="23" name="Text 20"/>
          <p:cNvSpPr/>
          <p:nvPr/>
        </p:nvSpPr>
        <p:spPr>
          <a:xfrm>
            <a:off x="851980" y="4069080"/>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Frontier-enabled customer tenants</a:t>
            </a:r>
            <a:endParaRPr lang="en-US" sz="900">
              <a:solidFill>
                <a:prstClr val="black"/>
              </a:solidFill>
              <a:latin typeface="Calibri" panose="020F0502020204030204"/>
            </a:endParaRPr>
          </a:p>
        </p:txBody>
      </p:sp>
      <p:sp>
        <p:nvSpPr>
          <p:cNvPr id="24" name="Shape 21"/>
          <p:cNvSpPr/>
          <p:nvPr/>
        </p:nvSpPr>
        <p:spPr>
          <a:xfrm>
            <a:off x="3403156" y="1591056"/>
            <a:ext cx="2779776" cy="4114800"/>
          </a:xfrm>
          <a:prstGeom prst="roundRect">
            <a:avLst>
              <a:gd name="adj" fmla="val 2303"/>
            </a:avLst>
          </a:prstGeom>
          <a:solidFill>
            <a:srgbClr val="FFFFFF"/>
          </a:solidFill>
          <a:ln w="12700">
            <a:solidFill>
              <a:srgbClr val="E6E6EA"/>
            </a:solidFill>
            <a:prstDash val="solid"/>
          </a:ln>
        </p:spPr>
        <p:txBody>
          <a:bodyPr/>
          <a:lstStyle/>
          <a:p>
            <a:pPr>
              <a:defRPr/>
            </a:pPr>
            <a:endParaRPr lang="en-AU">
              <a:solidFill>
                <a:prstClr val="black"/>
              </a:solidFill>
              <a:latin typeface="Calibri" panose="020F0502020204030204"/>
            </a:endParaRPr>
          </a:p>
        </p:txBody>
      </p:sp>
      <p:sp>
        <p:nvSpPr>
          <p:cNvPr id="25" name="Shape 22"/>
          <p:cNvSpPr/>
          <p:nvPr/>
        </p:nvSpPr>
        <p:spPr>
          <a:xfrm>
            <a:off x="3403156" y="1591056"/>
            <a:ext cx="2779776" cy="73152"/>
          </a:xfrm>
          <a:prstGeom prst="rect">
            <a:avLst/>
          </a:prstGeom>
          <a:solidFill>
            <a:srgbClr val="0294ED"/>
          </a:solidFill>
          <a:ln/>
        </p:spPr>
        <p:txBody>
          <a:bodyPr/>
          <a:lstStyle/>
          <a:p>
            <a:pPr>
              <a:defRPr/>
            </a:pPr>
            <a:endParaRPr lang="en-AU">
              <a:solidFill>
                <a:prstClr val="black"/>
              </a:solidFill>
              <a:latin typeface="Calibri" panose="020F0502020204030204"/>
            </a:endParaRPr>
          </a:p>
        </p:txBody>
      </p:sp>
      <p:sp>
        <p:nvSpPr>
          <p:cNvPr id="26" name="Text 23"/>
          <p:cNvSpPr/>
          <p:nvPr/>
        </p:nvSpPr>
        <p:spPr>
          <a:xfrm>
            <a:off x="3604324" y="1773936"/>
            <a:ext cx="2414016" cy="310896"/>
          </a:xfrm>
          <a:prstGeom prst="rect">
            <a:avLst/>
          </a:prstGeom>
          <a:noFill/>
          <a:ln/>
        </p:spPr>
        <p:txBody>
          <a:bodyPr wrap="square" rtlCol="0" anchor="ctr"/>
          <a:lstStyle/>
          <a:p>
            <a:pPr>
              <a:defRPr/>
            </a:pPr>
            <a:r>
              <a:rPr lang="en-US" sz="1500" b="1">
                <a:solidFill>
                  <a:srgbClr val="0294ED"/>
                </a:solidFill>
                <a:latin typeface="Segoe Sans Display Semibold" pitchFamily="34" charset="0"/>
                <a:ea typeface="Segoe Sans Display Semibold" pitchFamily="34" charset="-122"/>
                <a:cs typeface="Segoe Sans Display Semibold" pitchFamily="34" charset="-120"/>
              </a:rPr>
              <a:t>Wave 2   </a:t>
            </a:r>
            <a:r>
              <a:rPr lang="en-US" sz="1100" b="1">
                <a:solidFill>
                  <a:srgbClr val="6E6D78"/>
                </a:solidFill>
                <a:latin typeface="Segoe UI Semibold" pitchFamily="34" charset="0"/>
                <a:ea typeface="Segoe UI Semibold" pitchFamily="34" charset="-122"/>
                <a:cs typeface="Segoe UI Semibold" pitchFamily="34" charset="-120"/>
              </a:rPr>
              <a:t>6/24</a:t>
            </a:r>
            <a:endParaRPr lang="en-US" sz="1500">
              <a:solidFill>
                <a:prstClr val="black"/>
              </a:solidFill>
              <a:latin typeface="Calibri" panose="020F0502020204030204"/>
            </a:endParaRPr>
          </a:p>
        </p:txBody>
      </p:sp>
      <p:sp>
        <p:nvSpPr>
          <p:cNvPr id="27" name="Text 24"/>
          <p:cNvSpPr/>
          <p:nvPr/>
        </p:nvSpPr>
        <p:spPr>
          <a:xfrm>
            <a:off x="3604324" y="2139696"/>
            <a:ext cx="2395728" cy="640080"/>
          </a:xfrm>
          <a:prstGeom prst="rect">
            <a:avLst/>
          </a:prstGeom>
          <a:noFill/>
          <a:ln/>
        </p:spPr>
        <p:txBody>
          <a:bodyPr wrap="square" rtlCol="0" anchor="t"/>
          <a:lstStyle/>
          <a:p>
            <a:pPr>
              <a:lnSpc>
                <a:spcPct val="92000"/>
              </a:lnSpc>
              <a:defRPr/>
            </a:pPr>
            <a:r>
              <a:rPr lang="en-US" sz="1200" b="1">
                <a:solidFill>
                  <a:srgbClr val="000000"/>
                </a:solidFill>
                <a:latin typeface="Segoe UI Semibold" pitchFamily="34" charset="0"/>
                <a:ea typeface="Segoe UI Semibold" pitchFamily="34" charset="-122"/>
                <a:cs typeface="Segoe UI Semibold" pitchFamily="34" charset="-120"/>
              </a:rPr>
              <a:t>Enhanced free–paid signals for monetisation</a:t>
            </a:r>
            <a:endParaRPr lang="en-US" sz="1200">
              <a:solidFill>
                <a:prstClr val="black"/>
              </a:solidFill>
              <a:latin typeface="Calibri" panose="020F0502020204030204"/>
            </a:endParaRPr>
          </a:p>
        </p:txBody>
      </p:sp>
      <p:sp>
        <p:nvSpPr>
          <p:cNvPr id="28" name="Text 25"/>
          <p:cNvSpPr/>
          <p:nvPr/>
        </p:nvSpPr>
        <p:spPr>
          <a:xfrm>
            <a:off x="3604324" y="2834640"/>
            <a:ext cx="2395728" cy="914400"/>
          </a:xfrm>
          <a:prstGeom prst="rect">
            <a:avLst/>
          </a:prstGeom>
          <a:noFill/>
          <a:ln/>
        </p:spPr>
        <p:txBody>
          <a:bodyPr wrap="square" rtlCol="0" anchor="t"/>
          <a:lstStyle/>
          <a:p>
            <a:pPr>
              <a:lnSpc>
                <a:spcPct val="95000"/>
              </a:lnSpc>
              <a:defRPr/>
            </a:pPr>
            <a:r>
              <a:rPr lang="en-US" sz="950">
                <a:solidFill>
                  <a:srgbClr val="323139"/>
                </a:solidFill>
                <a:latin typeface="Segoe UI" pitchFamily="34" charset="0"/>
                <a:ea typeface="Segoe UI" pitchFamily="34" charset="-122"/>
                <a:cs typeface="Segoe UI" pitchFamily="34" charset="-120"/>
              </a:rPr>
              <a:t>Target customers hitting Copilot free usage limits and with inbound licence requests.</a:t>
            </a:r>
            <a:endParaRPr lang="en-US" sz="950">
              <a:solidFill>
                <a:prstClr val="black"/>
              </a:solidFill>
              <a:latin typeface="Calibri" panose="020F0502020204030204"/>
            </a:endParaRPr>
          </a:p>
        </p:txBody>
      </p:sp>
      <p:sp>
        <p:nvSpPr>
          <p:cNvPr id="29" name="Text 26"/>
          <p:cNvSpPr/>
          <p:nvPr/>
        </p:nvSpPr>
        <p:spPr>
          <a:xfrm>
            <a:off x="3604324" y="3877056"/>
            <a:ext cx="2414016" cy="201168"/>
          </a:xfrm>
          <a:prstGeom prst="rect">
            <a:avLst/>
          </a:prstGeom>
          <a:noFill/>
          <a:ln/>
        </p:spPr>
        <p:txBody>
          <a:bodyPr wrap="square" rtlCol="0" anchor="ctr"/>
          <a:lstStyle/>
          <a:p>
            <a:pPr>
              <a:defRPr/>
            </a:pPr>
            <a:r>
              <a:rPr lang="en-US" sz="850" b="1" kern="0" spc="100">
                <a:solidFill>
                  <a:srgbClr val="0294ED"/>
                </a:solidFill>
                <a:latin typeface="Segoe UI Semibold" pitchFamily="34" charset="0"/>
                <a:ea typeface="Segoe UI Semibold" pitchFamily="34" charset="-122"/>
                <a:cs typeface="Segoe UI Semibold" pitchFamily="34" charset="-120"/>
              </a:rPr>
              <a:t>INSIGHTS</a:t>
            </a:r>
            <a:endParaRPr lang="en-US" sz="850">
              <a:solidFill>
                <a:prstClr val="black"/>
              </a:solidFill>
              <a:latin typeface="Calibri" panose="020F0502020204030204"/>
            </a:endParaRPr>
          </a:p>
        </p:txBody>
      </p:sp>
      <p:sp>
        <p:nvSpPr>
          <p:cNvPr id="30" name="Shape 27"/>
          <p:cNvSpPr/>
          <p:nvPr/>
        </p:nvSpPr>
        <p:spPr>
          <a:xfrm>
            <a:off x="3604324" y="4142232"/>
            <a:ext cx="64008" cy="64008"/>
          </a:xfrm>
          <a:prstGeom prst="ellipse">
            <a:avLst/>
          </a:prstGeom>
          <a:solidFill>
            <a:srgbClr val="0294ED"/>
          </a:solidFill>
          <a:ln/>
        </p:spPr>
        <p:txBody>
          <a:bodyPr/>
          <a:lstStyle/>
          <a:p>
            <a:pPr>
              <a:defRPr/>
            </a:pPr>
            <a:endParaRPr lang="en-AU">
              <a:solidFill>
                <a:prstClr val="black"/>
              </a:solidFill>
              <a:latin typeface="Calibri" panose="020F0502020204030204"/>
            </a:endParaRPr>
          </a:p>
        </p:txBody>
      </p:sp>
      <p:sp>
        <p:nvSpPr>
          <p:cNvPr id="31" name="Text 28"/>
          <p:cNvSpPr/>
          <p:nvPr/>
        </p:nvSpPr>
        <p:spPr>
          <a:xfrm>
            <a:off x="3750628" y="4069080"/>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Licence requests</a:t>
            </a:r>
            <a:endParaRPr lang="en-US" sz="900">
              <a:solidFill>
                <a:prstClr val="black"/>
              </a:solidFill>
              <a:latin typeface="Calibri" panose="020F0502020204030204"/>
            </a:endParaRPr>
          </a:p>
        </p:txBody>
      </p:sp>
      <p:sp>
        <p:nvSpPr>
          <p:cNvPr id="32" name="Shape 29"/>
          <p:cNvSpPr/>
          <p:nvPr/>
        </p:nvSpPr>
        <p:spPr>
          <a:xfrm>
            <a:off x="3604324" y="4526280"/>
            <a:ext cx="64008" cy="64008"/>
          </a:xfrm>
          <a:prstGeom prst="ellipse">
            <a:avLst/>
          </a:prstGeom>
          <a:solidFill>
            <a:srgbClr val="0294ED"/>
          </a:solidFill>
          <a:ln/>
        </p:spPr>
        <p:txBody>
          <a:bodyPr/>
          <a:lstStyle/>
          <a:p>
            <a:pPr>
              <a:defRPr/>
            </a:pPr>
            <a:endParaRPr lang="en-AU">
              <a:solidFill>
                <a:prstClr val="black"/>
              </a:solidFill>
              <a:latin typeface="Calibri" panose="020F0502020204030204"/>
            </a:endParaRPr>
          </a:p>
        </p:txBody>
      </p:sp>
      <p:sp>
        <p:nvSpPr>
          <p:cNvPr id="33" name="Text 30"/>
          <p:cNvSpPr/>
          <p:nvPr/>
        </p:nvSpPr>
        <p:spPr>
          <a:xfrm>
            <a:off x="3750628" y="4453128"/>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Tenants approaching usage limits</a:t>
            </a:r>
            <a:endParaRPr lang="en-US" sz="900">
              <a:solidFill>
                <a:prstClr val="black"/>
              </a:solidFill>
              <a:latin typeface="Calibri" panose="020F0502020204030204"/>
            </a:endParaRPr>
          </a:p>
        </p:txBody>
      </p:sp>
      <p:sp>
        <p:nvSpPr>
          <p:cNvPr id="34" name="Shape 31"/>
          <p:cNvSpPr/>
          <p:nvPr/>
        </p:nvSpPr>
        <p:spPr>
          <a:xfrm>
            <a:off x="3604324" y="4910328"/>
            <a:ext cx="64008" cy="64008"/>
          </a:xfrm>
          <a:prstGeom prst="ellipse">
            <a:avLst/>
          </a:prstGeom>
          <a:solidFill>
            <a:srgbClr val="0294ED"/>
          </a:solidFill>
          <a:ln/>
        </p:spPr>
        <p:txBody>
          <a:bodyPr/>
          <a:lstStyle/>
          <a:p>
            <a:pPr>
              <a:defRPr/>
            </a:pPr>
            <a:endParaRPr lang="en-AU">
              <a:solidFill>
                <a:prstClr val="black"/>
              </a:solidFill>
              <a:latin typeface="Calibri" panose="020F0502020204030204"/>
            </a:endParaRPr>
          </a:p>
        </p:txBody>
      </p:sp>
      <p:sp>
        <p:nvSpPr>
          <p:cNvPr id="35" name="Text 32"/>
          <p:cNvSpPr/>
          <p:nvPr/>
        </p:nvSpPr>
        <p:spPr>
          <a:xfrm>
            <a:off x="3750628" y="4837176"/>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Tenants hitting usage limits</a:t>
            </a:r>
            <a:endParaRPr lang="en-US" sz="900">
              <a:solidFill>
                <a:prstClr val="black"/>
              </a:solidFill>
              <a:latin typeface="Calibri" panose="020F0502020204030204"/>
            </a:endParaRPr>
          </a:p>
        </p:txBody>
      </p:sp>
      <p:sp>
        <p:nvSpPr>
          <p:cNvPr id="36" name="Shape 33"/>
          <p:cNvSpPr/>
          <p:nvPr/>
        </p:nvSpPr>
        <p:spPr>
          <a:xfrm>
            <a:off x="3604324" y="5294376"/>
            <a:ext cx="64008" cy="64008"/>
          </a:xfrm>
          <a:prstGeom prst="ellipse">
            <a:avLst/>
          </a:prstGeom>
          <a:solidFill>
            <a:srgbClr val="0294ED"/>
          </a:solidFill>
          <a:ln/>
        </p:spPr>
        <p:txBody>
          <a:bodyPr/>
          <a:lstStyle/>
          <a:p>
            <a:pPr>
              <a:defRPr/>
            </a:pPr>
            <a:endParaRPr lang="en-AU">
              <a:solidFill>
                <a:prstClr val="black"/>
              </a:solidFill>
              <a:latin typeface="Calibri" panose="020F0502020204030204"/>
            </a:endParaRPr>
          </a:p>
        </p:txBody>
      </p:sp>
      <p:sp>
        <p:nvSpPr>
          <p:cNvPr id="37" name="Text 34"/>
          <p:cNvSpPr/>
          <p:nvPr/>
        </p:nvSpPr>
        <p:spPr>
          <a:xfrm>
            <a:off x="3750628" y="5221224"/>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 of users impacted</a:t>
            </a:r>
            <a:endParaRPr lang="en-US" sz="900">
              <a:solidFill>
                <a:prstClr val="black"/>
              </a:solidFill>
              <a:latin typeface="Calibri" panose="020F0502020204030204"/>
            </a:endParaRPr>
          </a:p>
        </p:txBody>
      </p:sp>
      <p:sp>
        <p:nvSpPr>
          <p:cNvPr id="38" name="Shape 35"/>
          <p:cNvSpPr/>
          <p:nvPr/>
        </p:nvSpPr>
        <p:spPr>
          <a:xfrm>
            <a:off x="6301804" y="1591056"/>
            <a:ext cx="2779776" cy="4114800"/>
          </a:xfrm>
          <a:prstGeom prst="roundRect">
            <a:avLst>
              <a:gd name="adj" fmla="val 2303"/>
            </a:avLst>
          </a:prstGeom>
          <a:solidFill>
            <a:srgbClr val="FFFFFF"/>
          </a:solidFill>
          <a:ln w="12700">
            <a:solidFill>
              <a:srgbClr val="E6E6EA"/>
            </a:solidFill>
            <a:prstDash val="solid"/>
          </a:ln>
        </p:spPr>
        <p:txBody>
          <a:bodyPr/>
          <a:lstStyle/>
          <a:p>
            <a:pPr>
              <a:defRPr/>
            </a:pPr>
            <a:endParaRPr lang="en-AU">
              <a:solidFill>
                <a:prstClr val="black"/>
              </a:solidFill>
              <a:latin typeface="Calibri" panose="020F0502020204030204"/>
            </a:endParaRPr>
          </a:p>
        </p:txBody>
      </p:sp>
      <p:sp>
        <p:nvSpPr>
          <p:cNvPr id="39" name="Shape 36"/>
          <p:cNvSpPr/>
          <p:nvPr/>
        </p:nvSpPr>
        <p:spPr>
          <a:xfrm>
            <a:off x="6301804" y="1591056"/>
            <a:ext cx="2779776" cy="73152"/>
          </a:xfrm>
          <a:prstGeom prst="rect">
            <a:avLst/>
          </a:prstGeom>
          <a:solidFill>
            <a:srgbClr val="AA5AF9"/>
          </a:solidFill>
          <a:ln/>
        </p:spPr>
        <p:txBody>
          <a:bodyPr/>
          <a:lstStyle/>
          <a:p>
            <a:pPr>
              <a:defRPr/>
            </a:pPr>
            <a:endParaRPr lang="en-AU">
              <a:solidFill>
                <a:prstClr val="black"/>
              </a:solidFill>
              <a:latin typeface="Calibri" panose="020F0502020204030204"/>
            </a:endParaRPr>
          </a:p>
        </p:txBody>
      </p:sp>
      <p:sp>
        <p:nvSpPr>
          <p:cNvPr id="40" name="Text 37"/>
          <p:cNvSpPr/>
          <p:nvPr/>
        </p:nvSpPr>
        <p:spPr>
          <a:xfrm>
            <a:off x="6502972" y="1773936"/>
            <a:ext cx="2414016" cy="310896"/>
          </a:xfrm>
          <a:prstGeom prst="rect">
            <a:avLst/>
          </a:prstGeom>
          <a:noFill/>
          <a:ln/>
        </p:spPr>
        <p:txBody>
          <a:bodyPr wrap="square" rtlCol="0" anchor="ctr"/>
          <a:lstStyle/>
          <a:p>
            <a:pPr>
              <a:defRPr/>
            </a:pPr>
            <a:r>
              <a:rPr lang="en-US" sz="1500" b="1">
                <a:solidFill>
                  <a:srgbClr val="AA5AF9"/>
                </a:solidFill>
                <a:latin typeface="Segoe Sans Display Semibold" pitchFamily="34" charset="0"/>
                <a:ea typeface="Segoe Sans Display Semibold" pitchFamily="34" charset="-122"/>
                <a:cs typeface="Segoe Sans Display Semibold" pitchFamily="34" charset="-120"/>
              </a:rPr>
              <a:t>Wave 3   </a:t>
            </a:r>
            <a:r>
              <a:rPr lang="en-US" sz="1100" b="1">
                <a:solidFill>
                  <a:srgbClr val="6E6D78"/>
                </a:solidFill>
                <a:latin typeface="Segoe UI Semibold" pitchFamily="34" charset="0"/>
                <a:ea typeface="Segoe UI Semibold" pitchFamily="34" charset="-122"/>
                <a:cs typeface="Segoe UI Semibold" pitchFamily="34" charset="-120"/>
              </a:rPr>
              <a:t>Early Jul</a:t>
            </a:r>
            <a:endParaRPr lang="en-US" sz="1500">
              <a:solidFill>
                <a:prstClr val="black"/>
              </a:solidFill>
              <a:latin typeface="Calibri" panose="020F0502020204030204"/>
            </a:endParaRPr>
          </a:p>
        </p:txBody>
      </p:sp>
      <p:sp>
        <p:nvSpPr>
          <p:cNvPr id="41" name="Text 38"/>
          <p:cNvSpPr/>
          <p:nvPr/>
        </p:nvSpPr>
        <p:spPr>
          <a:xfrm>
            <a:off x="6502972" y="2139696"/>
            <a:ext cx="2395728" cy="640080"/>
          </a:xfrm>
          <a:prstGeom prst="rect">
            <a:avLst/>
          </a:prstGeom>
          <a:noFill/>
          <a:ln/>
        </p:spPr>
        <p:txBody>
          <a:bodyPr wrap="square" rtlCol="0" anchor="t"/>
          <a:lstStyle/>
          <a:p>
            <a:pPr>
              <a:lnSpc>
                <a:spcPct val="92000"/>
              </a:lnSpc>
              <a:defRPr/>
            </a:pPr>
            <a:r>
              <a:rPr lang="en-US" sz="1200" b="1">
                <a:solidFill>
                  <a:srgbClr val="000000"/>
                </a:solidFill>
                <a:latin typeface="Segoe UI Semibold" pitchFamily="34" charset="0"/>
                <a:ea typeface="Segoe UI Semibold" pitchFamily="34" charset="-122"/>
                <a:cs typeface="Segoe UI Semibold" pitchFamily="34" charset="-120"/>
              </a:rPr>
              <a:t>Cowork Monthly Active Usage</a:t>
            </a:r>
            <a:endParaRPr lang="en-US" sz="1200">
              <a:solidFill>
                <a:prstClr val="black"/>
              </a:solidFill>
              <a:latin typeface="Calibri" panose="020F0502020204030204"/>
            </a:endParaRPr>
          </a:p>
        </p:txBody>
      </p:sp>
      <p:sp>
        <p:nvSpPr>
          <p:cNvPr id="42" name="Text 39"/>
          <p:cNvSpPr/>
          <p:nvPr/>
        </p:nvSpPr>
        <p:spPr>
          <a:xfrm>
            <a:off x="6502972" y="2834640"/>
            <a:ext cx="2395728" cy="914400"/>
          </a:xfrm>
          <a:prstGeom prst="rect">
            <a:avLst/>
          </a:prstGeom>
          <a:noFill/>
          <a:ln/>
        </p:spPr>
        <p:txBody>
          <a:bodyPr wrap="square" rtlCol="0" anchor="t"/>
          <a:lstStyle/>
          <a:p>
            <a:pPr>
              <a:lnSpc>
                <a:spcPct val="95000"/>
              </a:lnSpc>
              <a:defRPr/>
            </a:pPr>
            <a:r>
              <a:rPr lang="en-US" sz="950">
                <a:solidFill>
                  <a:srgbClr val="323139"/>
                </a:solidFill>
                <a:latin typeface="Segoe UI" pitchFamily="34" charset="0"/>
                <a:ea typeface="Segoe UI" pitchFamily="34" charset="-122"/>
                <a:cs typeface="Segoe UI" pitchFamily="34" charset="-120"/>
              </a:rPr>
              <a:t>Target AI upsell to customers with strong Cowork adoption, and drive adoption for frontier-enabled customers.</a:t>
            </a:r>
            <a:endParaRPr lang="en-US" sz="950">
              <a:solidFill>
                <a:prstClr val="black"/>
              </a:solidFill>
              <a:latin typeface="Calibri" panose="020F0502020204030204"/>
            </a:endParaRPr>
          </a:p>
        </p:txBody>
      </p:sp>
      <p:sp>
        <p:nvSpPr>
          <p:cNvPr id="43" name="Text 40"/>
          <p:cNvSpPr/>
          <p:nvPr/>
        </p:nvSpPr>
        <p:spPr>
          <a:xfrm>
            <a:off x="6502972" y="3877056"/>
            <a:ext cx="2414016" cy="201168"/>
          </a:xfrm>
          <a:prstGeom prst="rect">
            <a:avLst/>
          </a:prstGeom>
          <a:noFill/>
          <a:ln/>
        </p:spPr>
        <p:txBody>
          <a:bodyPr wrap="square" rtlCol="0" anchor="ctr"/>
          <a:lstStyle/>
          <a:p>
            <a:pPr>
              <a:defRPr/>
            </a:pPr>
            <a:r>
              <a:rPr lang="en-US" sz="850" b="1" kern="0" spc="100">
                <a:solidFill>
                  <a:srgbClr val="AA5AF9"/>
                </a:solidFill>
                <a:latin typeface="Segoe UI Semibold" pitchFamily="34" charset="0"/>
                <a:ea typeface="Segoe UI Semibold" pitchFamily="34" charset="-122"/>
                <a:cs typeface="Segoe UI Semibold" pitchFamily="34" charset="-120"/>
              </a:rPr>
              <a:t>INSIGHTS</a:t>
            </a:r>
            <a:endParaRPr lang="en-US" sz="850">
              <a:solidFill>
                <a:prstClr val="black"/>
              </a:solidFill>
              <a:latin typeface="Calibri" panose="020F0502020204030204"/>
            </a:endParaRPr>
          </a:p>
        </p:txBody>
      </p:sp>
      <p:sp>
        <p:nvSpPr>
          <p:cNvPr id="44" name="Shape 41"/>
          <p:cNvSpPr/>
          <p:nvPr/>
        </p:nvSpPr>
        <p:spPr>
          <a:xfrm>
            <a:off x="6502972" y="4142232"/>
            <a:ext cx="64008" cy="64008"/>
          </a:xfrm>
          <a:prstGeom prst="ellipse">
            <a:avLst/>
          </a:prstGeom>
          <a:solidFill>
            <a:srgbClr val="AA5AF9"/>
          </a:solidFill>
          <a:ln/>
        </p:spPr>
        <p:txBody>
          <a:bodyPr/>
          <a:lstStyle/>
          <a:p>
            <a:pPr>
              <a:defRPr/>
            </a:pPr>
            <a:endParaRPr lang="en-AU">
              <a:solidFill>
                <a:prstClr val="black"/>
              </a:solidFill>
              <a:latin typeface="Calibri" panose="020F0502020204030204"/>
            </a:endParaRPr>
          </a:p>
        </p:txBody>
      </p:sp>
      <p:sp>
        <p:nvSpPr>
          <p:cNvPr id="45" name="Text 42"/>
          <p:cNvSpPr/>
          <p:nvPr/>
        </p:nvSpPr>
        <p:spPr>
          <a:xfrm>
            <a:off x="6649276" y="4069080"/>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Cowork MAU</a:t>
            </a:r>
            <a:endParaRPr lang="en-US" sz="900">
              <a:solidFill>
                <a:prstClr val="black"/>
              </a:solidFill>
              <a:latin typeface="Calibri" panose="020F0502020204030204"/>
            </a:endParaRPr>
          </a:p>
        </p:txBody>
      </p:sp>
      <p:sp>
        <p:nvSpPr>
          <p:cNvPr id="46" name="Shape 43"/>
          <p:cNvSpPr/>
          <p:nvPr/>
        </p:nvSpPr>
        <p:spPr>
          <a:xfrm>
            <a:off x="9200452" y="1591056"/>
            <a:ext cx="2779776" cy="4114800"/>
          </a:xfrm>
          <a:prstGeom prst="roundRect">
            <a:avLst>
              <a:gd name="adj" fmla="val 2303"/>
            </a:avLst>
          </a:prstGeom>
          <a:solidFill>
            <a:srgbClr val="FFFFFF"/>
          </a:solidFill>
          <a:ln w="12700">
            <a:solidFill>
              <a:srgbClr val="E6E6EA"/>
            </a:solidFill>
            <a:prstDash val="solid"/>
          </a:ln>
        </p:spPr>
        <p:txBody>
          <a:bodyPr/>
          <a:lstStyle/>
          <a:p>
            <a:pPr>
              <a:defRPr/>
            </a:pPr>
            <a:endParaRPr lang="en-AU">
              <a:solidFill>
                <a:prstClr val="black"/>
              </a:solidFill>
              <a:latin typeface="Calibri" panose="020F0502020204030204"/>
            </a:endParaRPr>
          </a:p>
        </p:txBody>
      </p:sp>
      <p:sp>
        <p:nvSpPr>
          <p:cNvPr id="47" name="Shape 44"/>
          <p:cNvSpPr/>
          <p:nvPr/>
        </p:nvSpPr>
        <p:spPr>
          <a:xfrm>
            <a:off x="9200452" y="1591056"/>
            <a:ext cx="2779776" cy="73152"/>
          </a:xfrm>
          <a:prstGeom prst="rect">
            <a:avLst/>
          </a:prstGeom>
          <a:solidFill>
            <a:srgbClr val="FFA73B"/>
          </a:solidFill>
          <a:ln/>
        </p:spPr>
        <p:txBody>
          <a:bodyPr/>
          <a:lstStyle/>
          <a:p>
            <a:pPr>
              <a:defRPr/>
            </a:pPr>
            <a:endParaRPr lang="en-AU">
              <a:solidFill>
                <a:prstClr val="black"/>
              </a:solidFill>
              <a:latin typeface="Calibri" panose="020F0502020204030204"/>
            </a:endParaRPr>
          </a:p>
        </p:txBody>
      </p:sp>
      <p:sp>
        <p:nvSpPr>
          <p:cNvPr id="48" name="Text 45"/>
          <p:cNvSpPr/>
          <p:nvPr/>
        </p:nvSpPr>
        <p:spPr>
          <a:xfrm>
            <a:off x="9401620" y="1773936"/>
            <a:ext cx="2414016" cy="310896"/>
          </a:xfrm>
          <a:prstGeom prst="rect">
            <a:avLst/>
          </a:prstGeom>
          <a:noFill/>
          <a:ln/>
        </p:spPr>
        <p:txBody>
          <a:bodyPr wrap="square" rtlCol="0" anchor="ctr"/>
          <a:lstStyle/>
          <a:p>
            <a:pPr>
              <a:defRPr/>
            </a:pPr>
            <a:r>
              <a:rPr lang="en-US" sz="1500" b="1">
                <a:solidFill>
                  <a:srgbClr val="FFA73B"/>
                </a:solidFill>
                <a:latin typeface="Segoe Sans Display Semibold" pitchFamily="34" charset="0"/>
                <a:ea typeface="Segoe Sans Display Semibold" pitchFamily="34" charset="-122"/>
                <a:cs typeface="Segoe Sans Display Semibold" pitchFamily="34" charset="-120"/>
              </a:rPr>
              <a:t>Wave 4   </a:t>
            </a:r>
            <a:r>
              <a:rPr lang="en-US" sz="1100" b="1">
                <a:solidFill>
                  <a:srgbClr val="6E6D78"/>
                </a:solidFill>
                <a:latin typeface="Segoe UI Semibold" pitchFamily="34" charset="0"/>
                <a:ea typeface="Segoe UI Semibold" pitchFamily="34" charset="-122"/>
                <a:cs typeface="Segoe UI Semibold" pitchFamily="34" charset="-120"/>
              </a:rPr>
              <a:t>July</a:t>
            </a:r>
            <a:endParaRPr lang="en-US" sz="1500">
              <a:solidFill>
                <a:prstClr val="black"/>
              </a:solidFill>
              <a:latin typeface="Calibri" panose="020F0502020204030204"/>
            </a:endParaRPr>
          </a:p>
        </p:txBody>
      </p:sp>
      <p:sp>
        <p:nvSpPr>
          <p:cNvPr id="49" name="Text 46"/>
          <p:cNvSpPr/>
          <p:nvPr/>
        </p:nvSpPr>
        <p:spPr>
          <a:xfrm>
            <a:off x="9401620" y="2139696"/>
            <a:ext cx="2395728" cy="640080"/>
          </a:xfrm>
          <a:prstGeom prst="rect">
            <a:avLst/>
          </a:prstGeom>
          <a:noFill/>
          <a:ln/>
        </p:spPr>
        <p:txBody>
          <a:bodyPr wrap="square" rtlCol="0" anchor="t"/>
          <a:lstStyle/>
          <a:p>
            <a:pPr>
              <a:lnSpc>
                <a:spcPct val="92000"/>
              </a:lnSpc>
              <a:defRPr/>
            </a:pPr>
            <a:r>
              <a:rPr lang="en-US" sz="1200" b="1">
                <a:solidFill>
                  <a:srgbClr val="000000"/>
                </a:solidFill>
                <a:latin typeface="Segoe UI Semibold" pitchFamily="34" charset="0"/>
                <a:ea typeface="Segoe UI Semibold" pitchFamily="34" charset="-122"/>
                <a:cs typeface="Segoe UI Semibold" pitchFamily="34" charset="-120"/>
              </a:rPr>
              <a:t>Copilot ideal admin-settings recommendations</a:t>
            </a:r>
            <a:endParaRPr lang="en-US" sz="1200">
              <a:solidFill>
                <a:prstClr val="black"/>
              </a:solidFill>
              <a:latin typeface="Calibri" panose="020F0502020204030204"/>
            </a:endParaRPr>
          </a:p>
        </p:txBody>
      </p:sp>
      <p:sp>
        <p:nvSpPr>
          <p:cNvPr id="50" name="Text 47"/>
          <p:cNvSpPr/>
          <p:nvPr/>
        </p:nvSpPr>
        <p:spPr>
          <a:xfrm>
            <a:off x="9401620" y="2834640"/>
            <a:ext cx="2395728" cy="914400"/>
          </a:xfrm>
          <a:prstGeom prst="rect">
            <a:avLst/>
          </a:prstGeom>
          <a:noFill/>
          <a:ln/>
        </p:spPr>
        <p:txBody>
          <a:bodyPr wrap="square" rtlCol="0" anchor="t"/>
          <a:lstStyle/>
          <a:p>
            <a:pPr>
              <a:lnSpc>
                <a:spcPct val="95000"/>
              </a:lnSpc>
              <a:defRPr/>
            </a:pPr>
            <a:r>
              <a:rPr lang="en-US" sz="950">
                <a:solidFill>
                  <a:srgbClr val="323139"/>
                </a:solidFill>
                <a:latin typeface="Segoe UI" pitchFamily="34" charset="0"/>
                <a:ea typeface="Segoe UI" pitchFamily="34" charset="-122"/>
                <a:cs typeface="Segoe UI" pitchFamily="34" charset="-120"/>
              </a:rPr>
              <a:t>Drive Copilot &amp; Cowork adoption through tailored settings recommendations.</a:t>
            </a:r>
            <a:endParaRPr lang="en-US" sz="950">
              <a:solidFill>
                <a:prstClr val="black"/>
              </a:solidFill>
              <a:latin typeface="Calibri" panose="020F0502020204030204"/>
            </a:endParaRPr>
          </a:p>
        </p:txBody>
      </p:sp>
      <p:sp>
        <p:nvSpPr>
          <p:cNvPr id="51" name="Text 48"/>
          <p:cNvSpPr/>
          <p:nvPr/>
        </p:nvSpPr>
        <p:spPr>
          <a:xfrm>
            <a:off x="9401620" y="3877056"/>
            <a:ext cx="2414016" cy="201168"/>
          </a:xfrm>
          <a:prstGeom prst="rect">
            <a:avLst/>
          </a:prstGeom>
          <a:noFill/>
          <a:ln/>
        </p:spPr>
        <p:txBody>
          <a:bodyPr wrap="square" rtlCol="0" anchor="ctr"/>
          <a:lstStyle/>
          <a:p>
            <a:pPr>
              <a:defRPr/>
            </a:pPr>
            <a:r>
              <a:rPr lang="en-US" sz="850" b="1" kern="0" spc="100">
                <a:solidFill>
                  <a:srgbClr val="FFA73B"/>
                </a:solidFill>
                <a:latin typeface="Segoe UI Semibold" pitchFamily="34" charset="0"/>
                <a:ea typeface="Segoe UI Semibold" pitchFamily="34" charset="-122"/>
                <a:cs typeface="Segoe UI Semibold" pitchFamily="34" charset="-120"/>
              </a:rPr>
              <a:t>INSIGHTS</a:t>
            </a:r>
            <a:endParaRPr lang="en-US" sz="850">
              <a:solidFill>
                <a:prstClr val="black"/>
              </a:solidFill>
              <a:latin typeface="Calibri" panose="020F0502020204030204"/>
            </a:endParaRPr>
          </a:p>
        </p:txBody>
      </p:sp>
      <p:sp>
        <p:nvSpPr>
          <p:cNvPr id="52" name="Shape 49"/>
          <p:cNvSpPr/>
          <p:nvPr/>
        </p:nvSpPr>
        <p:spPr>
          <a:xfrm>
            <a:off x="9401620" y="4142232"/>
            <a:ext cx="64008" cy="64008"/>
          </a:xfrm>
          <a:prstGeom prst="ellipse">
            <a:avLst/>
          </a:prstGeom>
          <a:solidFill>
            <a:srgbClr val="FFA73B"/>
          </a:solidFill>
          <a:ln/>
        </p:spPr>
        <p:txBody>
          <a:bodyPr/>
          <a:lstStyle/>
          <a:p>
            <a:pPr>
              <a:defRPr/>
            </a:pPr>
            <a:endParaRPr lang="en-AU">
              <a:solidFill>
                <a:prstClr val="black"/>
              </a:solidFill>
              <a:latin typeface="Calibri" panose="020F0502020204030204"/>
            </a:endParaRPr>
          </a:p>
        </p:txBody>
      </p:sp>
      <p:sp>
        <p:nvSpPr>
          <p:cNvPr id="53" name="Text 50"/>
          <p:cNvSpPr/>
          <p:nvPr/>
        </p:nvSpPr>
        <p:spPr>
          <a:xfrm>
            <a:off x="9547924" y="4069080"/>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Taskbar pinning · Web search</a:t>
            </a:r>
            <a:endParaRPr lang="en-US" sz="900">
              <a:solidFill>
                <a:prstClr val="black"/>
              </a:solidFill>
              <a:latin typeface="Calibri" panose="020F0502020204030204"/>
            </a:endParaRPr>
          </a:p>
        </p:txBody>
      </p:sp>
      <p:sp>
        <p:nvSpPr>
          <p:cNvPr id="54" name="Shape 51"/>
          <p:cNvSpPr/>
          <p:nvPr/>
        </p:nvSpPr>
        <p:spPr>
          <a:xfrm>
            <a:off x="9401620" y="4526280"/>
            <a:ext cx="64008" cy="64008"/>
          </a:xfrm>
          <a:prstGeom prst="ellipse">
            <a:avLst/>
          </a:prstGeom>
          <a:solidFill>
            <a:srgbClr val="FFA73B"/>
          </a:solidFill>
          <a:ln/>
        </p:spPr>
        <p:txBody>
          <a:bodyPr/>
          <a:lstStyle/>
          <a:p>
            <a:pPr>
              <a:defRPr/>
            </a:pPr>
            <a:endParaRPr lang="en-AU">
              <a:solidFill>
                <a:prstClr val="black"/>
              </a:solidFill>
              <a:latin typeface="Calibri" panose="020F0502020204030204"/>
            </a:endParaRPr>
          </a:p>
        </p:txBody>
      </p:sp>
      <p:sp>
        <p:nvSpPr>
          <p:cNvPr id="55" name="Text 52"/>
          <p:cNvSpPr/>
          <p:nvPr/>
        </p:nvSpPr>
        <p:spPr>
          <a:xfrm>
            <a:off x="9547924" y="4453128"/>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Frontier enabled · Blocked 1P agents</a:t>
            </a:r>
            <a:endParaRPr lang="en-US" sz="900">
              <a:solidFill>
                <a:prstClr val="black"/>
              </a:solidFill>
              <a:latin typeface="Calibri" panose="020F0502020204030204"/>
            </a:endParaRPr>
          </a:p>
        </p:txBody>
      </p:sp>
      <p:sp>
        <p:nvSpPr>
          <p:cNvPr id="56" name="Shape 53"/>
          <p:cNvSpPr/>
          <p:nvPr/>
        </p:nvSpPr>
        <p:spPr>
          <a:xfrm>
            <a:off x="9401620" y="4910328"/>
            <a:ext cx="64008" cy="64008"/>
          </a:xfrm>
          <a:prstGeom prst="ellipse">
            <a:avLst/>
          </a:prstGeom>
          <a:solidFill>
            <a:srgbClr val="FFA73B"/>
          </a:solidFill>
          <a:ln/>
        </p:spPr>
        <p:txBody>
          <a:bodyPr/>
          <a:lstStyle/>
          <a:p>
            <a:pPr>
              <a:defRPr/>
            </a:pPr>
            <a:endParaRPr lang="en-AU">
              <a:solidFill>
                <a:prstClr val="black"/>
              </a:solidFill>
              <a:latin typeface="Calibri" panose="020F0502020204030204"/>
            </a:endParaRPr>
          </a:p>
        </p:txBody>
      </p:sp>
      <p:sp>
        <p:nvSpPr>
          <p:cNvPr id="57" name="Text 54"/>
          <p:cNvSpPr/>
          <p:nvPr/>
        </p:nvSpPr>
        <p:spPr>
          <a:xfrm>
            <a:off x="9547924" y="4837176"/>
            <a:ext cx="2304288" cy="420624"/>
          </a:xfrm>
          <a:prstGeom prst="rect">
            <a:avLst/>
          </a:prstGeom>
          <a:noFill/>
          <a:ln/>
        </p:spPr>
        <p:txBody>
          <a:bodyPr wrap="square" rtlCol="0" anchor="t"/>
          <a:lstStyle/>
          <a:p>
            <a:pPr>
              <a:lnSpc>
                <a:spcPct val="92000"/>
              </a:lnSpc>
              <a:defRPr/>
            </a:pPr>
            <a:r>
              <a:rPr lang="en-US" sz="900">
                <a:solidFill>
                  <a:srgbClr val="323139"/>
                </a:solidFill>
                <a:latin typeface="Segoe UI" pitchFamily="34" charset="0"/>
                <a:ea typeface="Segoe UI" pitchFamily="34" charset="-122"/>
                <a:cs typeface="Segoe UI" pitchFamily="34" charset="-120"/>
              </a:rPr>
              <a:t>Channel readiness &amp; app status</a:t>
            </a:r>
            <a:endParaRPr lang="en-US" sz="900">
              <a:solidFill>
                <a:prstClr val="black"/>
              </a:solidFill>
              <a:latin typeface="Calibri" panose="020F0502020204030204"/>
            </a:endParaRPr>
          </a:p>
        </p:txBody>
      </p:sp>
      <p:sp>
        <p:nvSpPr>
          <p:cNvPr id="58" name="Text 55"/>
          <p:cNvSpPr/>
          <p:nvPr/>
        </p:nvSpPr>
        <p:spPr>
          <a:xfrm>
            <a:off x="504508" y="6016752"/>
            <a:ext cx="11155680" cy="274320"/>
          </a:xfrm>
          <a:prstGeom prst="rect">
            <a:avLst/>
          </a:prstGeom>
          <a:noFill/>
          <a:ln/>
        </p:spPr>
        <p:txBody>
          <a:bodyPr wrap="square" rtlCol="0" anchor="ctr"/>
          <a:lstStyle/>
          <a:p>
            <a:pPr>
              <a:defRPr/>
            </a:pPr>
            <a:r>
              <a:rPr lang="en-US" sz="900" i="1">
                <a:solidFill>
                  <a:srgbClr val="6E6D78"/>
                </a:solidFill>
                <a:latin typeface="Segoe UI" pitchFamily="34" charset="0"/>
                <a:ea typeface="Segoe UI" pitchFamily="34" charset="-122"/>
                <a:cs typeface="Segoe UI" pitchFamily="34" charset="-120"/>
              </a:rPr>
              <a:t>Project Daybreak timeline not included.</a:t>
            </a:r>
            <a:endParaRPr lang="en-US" sz="900">
              <a:solidFill>
                <a:prstClr val="black"/>
              </a:solidFill>
              <a:latin typeface="Calibri" panose="020F0502020204030204"/>
            </a:endParaRPr>
          </a:p>
        </p:txBody>
      </p:sp>
      <p:pic>
        <p:nvPicPr>
          <p:cNvPr id="59" name="Image 0" descr="assets/image4.png">
            <a:extLst>
              <a:ext uri="{FF2B5EF4-FFF2-40B4-BE49-F238E27FC236}">
                <a16:creationId xmlns:a16="http://schemas.microsoft.com/office/drawing/2014/main" id="{49FCDAA4-6C40-79D3-FB67-4E65DA6621DF}"/>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PARTNER SUPPORT</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972800" cy="512064"/>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Resources</a:t>
            </a:r>
            <a:endParaRPr lang="en-US" sz="2800">
              <a:solidFill>
                <a:srgbClr val="FFFFFF"/>
              </a:solidFill>
              <a:latin typeface="Arial" panose="020B0604020202020204"/>
            </a:endParaRPr>
          </a:p>
        </p:txBody>
      </p:sp>
      <p:sp>
        <p:nvSpPr>
          <p:cNvPr id="15" name="Text 12"/>
          <p:cNvSpPr/>
          <p:nvPr/>
        </p:nvSpPr>
        <p:spPr>
          <a:xfrm>
            <a:off x="504508" y="1152144"/>
            <a:ext cx="1115568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Key links for launch, enablement, building and compete</a:t>
            </a:r>
            <a:endParaRPr lang="en-US" sz="1350">
              <a:solidFill>
                <a:srgbClr val="FFFFFF"/>
              </a:solidFill>
              <a:latin typeface="Arial" panose="020B0604020202020204"/>
            </a:endParaRPr>
          </a:p>
        </p:txBody>
      </p:sp>
      <p:sp>
        <p:nvSpPr>
          <p:cNvPr id="16" name="Shape 13"/>
          <p:cNvSpPr/>
          <p:nvPr/>
        </p:nvSpPr>
        <p:spPr>
          <a:xfrm>
            <a:off x="403924" y="1623060"/>
            <a:ext cx="5504688" cy="1874520"/>
          </a:xfrm>
          <a:prstGeom prst="roundRect">
            <a:avLst>
              <a:gd name="adj" fmla="val 3902"/>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504508" y="1645920"/>
            <a:ext cx="5504688"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18" name="Text 15"/>
          <p:cNvSpPr/>
          <p:nvPr/>
        </p:nvSpPr>
        <p:spPr>
          <a:xfrm>
            <a:off x="778828" y="1847088"/>
            <a:ext cx="4956048" cy="310896"/>
          </a:xfrm>
          <a:prstGeom prst="rect">
            <a:avLst/>
          </a:prstGeom>
          <a:noFill/>
          <a:ln/>
        </p:spPr>
        <p:txBody>
          <a:bodyPr wrap="square" rtlCol="0" anchor="ctr"/>
          <a:lstStyle/>
          <a:p>
            <a:r>
              <a:rPr lang="en-US" sz="1400" b="1">
                <a:solidFill>
                  <a:srgbClr val="0294ED"/>
                </a:solidFill>
                <a:latin typeface="Segoe UI Semibold" pitchFamily="34" charset="0"/>
                <a:ea typeface="Segoe UI Semibold" pitchFamily="34" charset="-122"/>
                <a:cs typeface="Segoe UI Semibold" pitchFamily="34" charset="-120"/>
              </a:rPr>
              <a:t>Get up to speed</a:t>
            </a:r>
            <a:endParaRPr lang="en-US" sz="1400">
              <a:solidFill>
                <a:srgbClr val="FFFFFF"/>
              </a:solidFill>
              <a:latin typeface="Arial" panose="020B0604020202020204"/>
            </a:endParaRPr>
          </a:p>
        </p:txBody>
      </p:sp>
      <p:sp>
        <p:nvSpPr>
          <p:cNvPr id="19" name="Text 16"/>
          <p:cNvSpPr/>
          <p:nvPr/>
        </p:nvSpPr>
        <p:spPr>
          <a:xfrm>
            <a:off x="778828" y="2249424"/>
            <a:ext cx="5047488" cy="1161288"/>
          </a:xfrm>
          <a:prstGeom prst="rect">
            <a:avLst/>
          </a:prstGeom>
          <a:noFill/>
          <a:ln/>
        </p:spPr>
        <p:txBody>
          <a:bodyPr wrap="square" rtlCol="0" anchor="t"/>
          <a:lstStyle/>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3">
                  <a:extLst>
                    <a:ext uri="{A12FA001-AC4F-418D-AE19-62706E023703}">
                      <ahyp:hlinkClr xmlns:ahyp="http://schemas.microsoft.com/office/drawing/2018/hyperlinkcolor" val="tx"/>
                    </a:ext>
                  </a:extLst>
                </a:hlinkClick>
              </a:rPr>
              <a:t>Cowork GA announcement blog — aka.ms/CoworkGA
</a:t>
            </a:r>
            <a:endParaRPr lang="en-US" sz="1100">
              <a:solidFill>
                <a:srgbClr val="FFFFFF"/>
              </a:solidFill>
              <a:latin typeface="Arial" panose="020B0604020202020204"/>
            </a:endParaRPr>
          </a:p>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 action="ppaction://noaction">
                  <a:extLst>
                    <a:ext uri="{A12FA001-AC4F-418D-AE19-62706E023703}">
                      <ahyp:hlinkClr xmlns:ahyp="http://schemas.microsoft.com/office/drawing/2018/hyperlinkcolor" val="tx"/>
                    </a:ext>
                  </a:extLst>
                </a:hlinkClick>
              </a:rPr>
              <a:t>Cowork &amp; Scout: what partners need to know</a:t>
            </a:r>
          </a:p>
          <a:p>
            <a:pPr>
              <a:lnSpc>
                <a:spcPct val="120000"/>
              </a:lnSpc>
            </a:pPr>
            <a:endParaRPr lang="en-US" sz="1100" b="1" u="sng">
              <a:solidFill>
                <a:srgbClr val="0294ED"/>
              </a:solidFill>
              <a:latin typeface="Segoe UI Semibold" pitchFamily="34" charset="0"/>
              <a:ea typeface="Segoe UI Semibold" pitchFamily="34" charset="-122"/>
              <a:cs typeface="Segoe UI Semibold" pitchFamily="34" charset="-120"/>
              <a:hlinkClick r:id="" action="ppaction://noaction">
                <a:extLst>
                  <a:ext uri="{A12FA001-AC4F-418D-AE19-62706E023703}">
                    <ahyp:hlinkClr xmlns:ahyp="http://schemas.microsoft.com/office/drawing/2018/hyperlinkcolor" val="tx"/>
                  </a:ext>
                </a:extLst>
              </a:hlinkClick>
            </a:endParaRPr>
          </a:p>
          <a:p>
            <a:pPr>
              <a:lnSpc>
                <a:spcPct val="120000"/>
              </a:lnSpc>
            </a:pPr>
            <a:r>
              <a:rPr lang="en-AU" sz="1100" b="1" u="sng">
                <a:solidFill>
                  <a:srgbClr val="0294ED"/>
                </a:solidFill>
                <a:latin typeface="Segoe UI Semibold" pitchFamily="34" charset="0"/>
                <a:cs typeface="Segoe UI Semibold" pitchFamily="34" charset="-120"/>
                <a:hlinkClick r:id="rId4">
                  <a:extLst>
                    <a:ext uri="{A12FA001-AC4F-418D-AE19-62706E023703}">
                      <ahyp:hlinkClr xmlns:ahyp="http://schemas.microsoft.com/office/drawing/2018/hyperlinkcolor" val="tx"/>
                    </a:ext>
                  </a:extLst>
                </a:hlinkClick>
              </a:rPr>
              <a:t>Copilot </a:t>
            </a:r>
            <a:r>
              <a:rPr lang="en-AU" sz="1100" b="1" u="sng" err="1">
                <a:solidFill>
                  <a:srgbClr val="0294ED"/>
                </a:solidFill>
                <a:latin typeface="Segoe UI Semibold" pitchFamily="34" charset="0"/>
                <a:cs typeface="Segoe UI Semibold" pitchFamily="34" charset="-120"/>
                <a:hlinkClick r:id="rId4">
                  <a:extLst>
                    <a:ext uri="{A12FA001-AC4F-418D-AE19-62706E023703}">
                      <ahyp:hlinkClr xmlns:ahyp="http://schemas.microsoft.com/office/drawing/2018/hyperlinkcolor" val="tx"/>
                    </a:ext>
                  </a:extLst>
                </a:hlinkClick>
              </a:rPr>
              <a:t>Cowork</a:t>
            </a:r>
            <a:r>
              <a:rPr lang="en-AU" sz="1100" b="1" u="sng">
                <a:solidFill>
                  <a:srgbClr val="0294ED"/>
                </a:solidFill>
                <a:latin typeface="Segoe UI Semibold" pitchFamily="34" charset="0"/>
                <a:cs typeface="Segoe UI Semibold" pitchFamily="34" charset="-120"/>
                <a:hlinkClick r:id="rId4">
                  <a:extLst>
                    <a:ext uri="{A12FA001-AC4F-418D-AE19-62706E023703}">
                      <ahyp:hlinkClr xmlns:ahyp="http://schemas.microsoft.com/office/drawing/2018/hyperlinkcolor" val="tx"/>
                    </a:ext>
                  </a:extLst>
                </a:hlinkClick>
              </a:rPr>
              <a:t> goes live – Crayon Channel APAC</a:t>
            </a:r>
            <a:r>
              <a:rPr lang="en-US" sz="1100" b="1" u="sng">
                <a:solidFill>
                  <a:srgbClr val="0294ED"/>
                </a:solidFill>
                <a:latin typeface="Segoe UI Semibold" pitchFamily="34" charset="0"/>
                <a:ea typeface="Segoe UI Semibold" pitchFamily="34" charset="-122"/>
                <a:cs typeface="Segoe UI Semibold" pitchFamily="34" charset="-120"/>
                <a:hlinkClick r:id="rId5">
                  <a:extLst>
                    <a:ext uri="{A12FA001-AC4F-418D-AE19-62706E023703}">
                      <ahyp:hlinkClr xmlns:ahyp="http://schemas.microsoft.com/office/drawing/2018/hyperlinkcolor" val="tx"/>
                    </a:ext>
                  </a:extLst>
                </a:hlinkClick>
              </a:rPr>
              <a:t>
</a:t>
            </a:r>
            <a:endParaRPr lang="en-US" sz="1100">
              <a:solidFill>
                <a:srgbClr val="FFFFFF"/>
              </a:solidFill>
              <a:latin typeface="Arial" panose="020B0604020202020204"/>
            </a:endParaRPr>
          </a:p>
        </p:txBody>
      </p:sp>
      <p:sp>
        <p:nvSpPr>
          <p:cNvPr id="20" name="Shape 17"/>
          <p:cNvSpPr/>
          <p:nvPr/>
        </p:nvSpPr>
        <p:spPr>
          <a:xfrm>
            <a:off x="6182932" y="1645920"/>
            <a:ext cx="5504688" cy="1874520"/>
          </a:xfrm>
          <a:prstGeom prst="roundRect">
            <a:avLst>
              <a:gd name="adj" fmla="val 3902"/>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1" name="Shape 18"/>
          <p:cNvSpPr/>
          <p:nvPr/>
        </p:nvSpPr>
        <p:spPr>
          <a:xfrm>
            <a:off x="6182932" y="1645920"/>
            <a:ext cx="5504688" cy="82296"/>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22" name="Text 19"/>
          <p:cNvSpPr/>
          <p:nvPr/>
        </p:nvSpPr>
        <p:spPr>
          <a:xfrm>
            <a:off x="6457252" y="1847088"/>
            <a:ext cx="4956048" cy="310896"/>
          </a:xfrm>
          <a:prstGeom prst="rect">
            <a:avLst/>
          </a:prstGeom>
          <a:noFill/>
          <a:ln/>
        </p:spPr>
        <p:txBody>
          <a:bodyPr wrap="square" rtlCol="0" anchor="ctr"/>
          <a:lstStyle/>
          <a:p>
            <a:r>
              <a:rPr lang="en-US" sz="1400" b="1">
                <a:solidFill>
                  <a:srgbClr val="AA5AF9"/>
                </a:solidFill>
                <a:latin typeface="Segoe UI Semibold" pitchFamily="34" charset="0"/>
                <a:ea typeface="Segoe UI Semibold" pitchFamily="34" charset="-122"/>
                <a:cs typeface="Segoe UI Semibold" pitchFamily="34" charset="-120"/>
              </a:rPr>
              <a:t>Partner enablement</a:t>
            </a:r>
            <a:endParaRPr lang="en-US" sz="1400">
              <a:solidFill>
                <a:srgbClr val="FFFFFF"/>
              </a:solidFill>
              <a:latin typeface="Arial" panose="020B0604020202020204"/>
            </a:endParaRPr>
          </a:p>
        </p:txBody>
      </p:sp>
      <p:sp>
        <p:nvSpPr>
          <p:cNvPr id="23" name="Text 20"/>
          <p:cNvSpPr/>
          <p:nvPr/>
        </p:nvSpPr>
        <p:spPr>
          <a:xfrm>
            <a:off x="6457252" y="2249424"/>
            <a:ext cx="5047488" cy="1161288"/>
          </a:xfrm>
          <a:prstGeom prst="rect">
            <a:avLst/>
          </a:prstGeom>
          <a:noFill/>
          <a:ln/>
        </p:spPr>
        <p:txBody>
          <a:bodyPr wrap="square" rtlCol="0" anchor="t"/>
          <a:lstStyle/>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6">
                  <a:extLst>
                    <a:ext uri="{A12FA001-AC4F-418D-AE19-62706E023703}">
                      <ahyp:hlinkClr xmlns:ahyp="http://schemas.microsoft.com/office/drawing/2018/hyperlinkcolor" val="tx"/>
                    </a:ext>
                  </a:extLst>
                </a:hlinkClick>
              </a:rPr>
              <a:t>Partner Cowork + usage-billing launch kit — aka.ms/CoworkPartnerLaunchKit
</a:t>
            </a:r>
            <a:endParaRPr lang="en-US" sz="1100">
              <a:solidFill>
                <a:srgbClr val="FFFFFF"/>
              </a:solidFill>
              <a:latin typeface="Arial" panose="020B0604020202020204"/>
            </a:endParaRPr>
          </a:p>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7">
                  <a:extLst>
                    <a:ext uri="{A12FA001-AC4F-418D-AE19-62706E023703}">
                      <ahyp:hlinkClr xmlns:ahyp="http://schemas.microsoft.com/office/drawing/2018/hyperlinkcolor" val="tx"/>
                    </a:ext>
                  </a:extLst>
                </a:hlinkClick>
              </a:rPr>
              <a:t>Microsoft 365 Copilot Partner FAQ — aka.ms/CSPM365CopilotPartnerFAQ
</a:t>
            </a:r>
            <a:endParaRPr lang="en-US" sz="1100">
              <a:solidFill>
                <a:srgbClr val="FFFFFF"/>
              </a:solidFill>
              <a:latin typeface="Arial" panose="020B0604020202020204"/>
            </a:endParaRPr>
          </a:p>
        </p:txBody>
      </p:sp>
      <p:sp>
        <p:nvSpPr>
          <p:cNvPr id="24" name="Shape 21"/>
          <p:cNvSpPr/>
          <p:nvPr/>
        </p:nvSpPr>
        <p:spPr>
          <a:xfrm>
            <a:off x="504508" y="3703320"/>
            <a:ext cx="5504688" cy="1874520"/>
          </a:xfrm>
          <a:prstGeom prst="roundRect">
            <a:avLst>
              <a:gd name="adj" fmla="val 3902"/>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5" name="Shape 22"/>
          <p:cNvSpPr/>
          <p:nvPr/>
        </p:nvSpPr>
        <p:spPr>
          <a:xfrm>
            <a:off x="504508" y="3703320"/>
            <a:ext cx="5504688"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26" name="Text 23"/>
          <p:cNvSpPr/>
          <p:nvPr/>
        </p:nvSpPr>
        <p:spPr>
          <a:xfrm>
            <a:off x="778828" y="3904488"/>
            <a:ext cx="4956048" cy="310896"/>
          </a:xfrm>
          <a:prstGeom prst="rect">
            <a:avLst/>
          </a:prstGeom>
          <a:noFill/>
          <a:ln/>
        </p:spPr>
        <p:txBody>
          <a:bodyPr wrap="square" rtlCol="0" anchor="ctr"/>
          <a:lstStyle/>
          <a:p>
            <a:r>
              <a:rPr lang="en-US" sz="1400" b="1">
                <a:solidFill>
                  <a:srgbClr val="01B08D"/>
                </a:solidFill>
                <a:latin typeface="Segoe UI Semibold" pitchFamily="34" charset="0"/>
                <a:ea typeface="Segoe UI Semibold" pitchFamily="34" charset="-122"/>
                <a:cs typeface="Segoe UI Semibold" pitchFamily="34" charset="-120"/>
              </a:rPr>
              <a:t>Tools &amp; how-to</a:t>
            </a:r>
            <a:endParaRPr lang="en-US" sz="1400">
              <a:solidFill>
                <a:srgbClr val="FFFFFF"/>
              </a:solidFill>
              <a:latin typeface="Arial" panose="020B0604020202020204"/>
            </a:endParaRPr>
          </a:p>
        </p:txBody>
      </p:sp>
      <p:sp>
        <p:nvSpPr>
          <p:cNvPr id="27" name="Text 24"/>
          <p:cNvSpPr/>
          <p:nvPr/>
        </p:nvSpPr>
        <p:spPr>
          <a:xfrm>
            <a:off x="778828" y="4306824"/>
            <a:ext cx="5047488" cy="1161288"/>
          </a:xfrm>
          <a:prstGeom prst="rect">
            <a:avLst/>
          </a:prstGeom>
          <a:noFill/>
          <a:ln/>
        </p:spPr>
        <p:txBody>
          <a:bodyPr wrap="square" rtlCol="0" anchor="t"/>
          <a:lstStyle/>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8">
                  <a:extLst>
                    <a:ext uri="{A12FA001-AC4F-418D-AE19-62706E023703}">
                      <ahyp:hlinkClr xmlns:ahyp="http://schemas.microsoft.com/office/drawing/2018/hyperlinkcolor" val="tx"/>
                    </a:ext>
                  </a:extLst>
                </a:hlinkClick>
              </a:rPr>
              <a:t>Cowork cost estimator — aka.ms/CustomerCoworkEstimator
</a:t>
            </a:r>
            <a:endParaRPr lang="en-US" sz="1100">
              <a:solidFill>
                <a:srgbClr val="FFFFFF"/>
              </a:solidFill>
              <a:latin typeface="Arial" panose="020B0604020202020204"/>
            </a:endParaRPr>
          </a:p>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9">
                  <a:extLst>
                    <a:ext uri="{A12FA001-AC4F-418D-AE19-62706E023703}">
                      <ahyp:hlinkClr xmlns:ahyp="http://schemas.microsoft.com/office/drawing/2018/hyperlinkcolor" val="tx"/>
                    </a:ext>
                  </a:extLst>
                </a:hlinkClick>
              </a:rPr>
              <a:t>Claude → Copilot plugin conversion script
</a:t>
            </a:r>
            <a:endParaRPr lang="en-US" sz="1100">
              <a:solidFill>
                <a:srgbClr val="FFFFFF"/>
              </a:solidFill>
              <a:latin typeface="Arial" panose="020B0604020202020204"/>
            </a:endParaRPr>
          </a:p>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10">
                  <a:extLst>
                    <a:ext uri="{A12FA001-AC4F-418D-AE19-62706E023703}">
                      <ahyp:hlinkClr xmlns:ahyp="http://schemas.microsoft.com/office/drawing/2018/hyperlinkcolor" val="tx"/>
                    </a:ext>
                  </a:extLst>
                </a:hlinkClick>
              </a:rPr>
              <a:t>Manage Cowork plugins — aka.ms/cowork-manage-plugins
</a:t>
            </a:r>
            <a:endParaRPr lang="en-US" sz="1100">
              <a:solidFill>
                <a:srgbClr val="FFFFFF"/>
              </a:solidFill>
              <a:latin typeface="Arial" panose="020B0604020202020204"/>
            </a:endParaRPr>
          </a:p>
        </p:txBody>
      </p:sp>
      <p:sp>
        <p:nvSpPr>
          <p:cNvPr id="28" name="Shape 25"/>
          <p:cNvSpPr/>
          <p:nvPr/>
        </p:nvSpPr>
        <p:spPr>
          <a:xfrm>
            <a:off x="6182932" y="3703320"/>
            <a:ext cx="5504688" cy="1874520"/>
          </a:xfrm>
          <a:prstGeom prst="roundRect">
            <a:avLst>
              <a:gd name="adj" fmla="val 3902"/>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9" name="Shape 26"/>
          <p:cNvSpPr/>
          <p:nvPr/>
        </p:nvSpPr>
        <p:spPr>
          <a:xfrm>
            <a:off x="6182932" y="3703320"/>
            <a:ext cx="5504688" cy="82296"/>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30" name="Text 27"/>
          <p:cNvSpPr/>
          <p:nvPr/>
        </p:nvSpPr>
        <p:spPr>
          <a:xfrm>
            <a:off x="6457252" y="3904488"/>
            <a:ext cx="4956048" cy="310896"/>
          </a:xfrm>
          <a:prstGeom prst="rect">
            <a:avLst/>
          </a:prstGeom>
          <a:noFill/>
          <a:ln/>
        </p:spPr>
        <p:txBody>
          <a:bodyPr wrap="square" rtlCol="0" anchor="ctr"/>
          <a:lstStyle/>
          <a:p>
            <a:r>
              <a:rPr lang="en-US" sz="1400" b="1">
                <a:solidFill>
                  <a:srgbClr val="FF6B6D"/>
                </a:solidFill>
                <a:latin typeface="Segoe UI Semibold" pitchFamily="34" charset="0"/>
                <a:ea typeface="Segoe UI Semibold" pitchFamily="34" charset="-122"/>
                <a:cs typeface="Segoe UI Semibold" pitchFamily="34" charset="-120"/>
              </a:rPr>
              <a:t>Compete — internal only</a:t>
            </a:r>
            <a:endParaRPr lang="en-US" sz="1400">
              <a:solidFill>
                <a:srgbClr val="FFFFFF"/>
              </a:solidFill>
              <a:latin typeface="Arial" panose="020B0604020202020204"/>
            </a:endParaRPr>
          </a:p>
        </p:txBody>
      </p:sp>
      <p:sp>
        <p:nvSpPr>
          <p:cNvPr id="31" name="Text 28"/>
          <p:cNvSpPr/>
          <p:nvPr/>
        </p:nvSpPr>
        <p:spPr>
          <a:xfrm>
            <a:off x="6457252" y="4306824"/>
            <a:ext cx="5047488" cy="1161288"/>
          </a:xfrm>
          <a:prstGeom prst="rect">
            <a:avLst/>
          </a:prstGeom>
          <a:noFill/>
          <a:ln/>
        </p:spPr>
        <p:txBody>
          <a:bodyPr wrap="square" rtlCol="0" anchor="t"/>
          <a:lstStyle/>
          <a:p>
            <a:pPr>
              <a:lnSpc>
                <a:spcPct val="120000"/>
              </a:lnSpc>
            </a:pPr>
            <a:r>
              <a:rPr lang="en-US" sz="1100" b="1" u="sng">
                <a:solidFill>
                  <a:srgbClr val="0294ED"/>
                </a:solidFill>
                <a:latin typeface="Segoe UI Semibold" pitchFamily="34" charset="0"/>
                <a:ea typeface="Segoe UI Semibold" pitchFamily="34" charset="-122"/>
                <a:cs typeface="Segoe UI Semibold" pitchFamily="34" charset="-120"/>
                <a:hlinkClick r:id="rId11">
                  <a:extLst>
                    <a:ext uri="{A12FA001-AC4F-418D-AE19-62706E023703}">
                      <ahyp:hlinkClr xmlns:ahyp="http://schemas.microsoft.com/office/drawing/2018/hyperlinkcolor" val="tx"/>
                    </a:ext>
                  </a:extLst>
                </a:hlinkClick>
              </a:rPr>
              <a:t>'Why Microsoft' competitive page — aka.ms/WhyMicrosoftM365Copilot
</a:t>
            </a:r>
            <a:endParaRPr lang="en-US" sz="1100">
              <a:solidFill>
                <a:srgbClr val="FFFFFF"/>
              </a:solidFill>
              <a:latin typeface="Arial" panose="020B0604020202020204"/>
            </a:endParaRPr>
          </a:p>
          <a:p>
            <a:pPr>
              <a:lnSpc>
                <a:spcPct val="120000"/>
              </a:lnSpc>
            </a:pPr>
            <a:r>
              <a:rPr lang="en-US" sz="1000" i="1">
                <a:solidFill>
                  <a:srgbClr val="6E6D78"/>
                </a:solidFill>
                <a:latin typeface="Segoe UI" pitchFamily="34" charset="0"/>
                <a:ea typeface="Segoe UI" pitchFamily="34" charset="-122"/>
                <a:cs typeface="Segoe UI" pitchFamily="34" charset="-120"/>
              </a:rPr>
              <a:t>Internal &amp; partner readiness — not for customer distribution.</a:t>
            </a:r>
            <a:endParaRPr lang="en-US" sz="11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3C5493F3-375B-BD53-D66E-8C7107305848}"/>
              </a:ext>
            </a:extLst>
          </p:cNvPr>
          <p:cNvPicPr>
            <a:picLocks noChangeAspect="1"/>
          </p:cNvPicPr>
          <p:nvPr/>
        </p:nvPicPr>
        <p:blipFill>
          <a:blip r:embed="rId12"/>
          <a:stretch>
            <a:fillRect/>
          </a:stretch>
        </p:blipFill>
        <p:spPr>
          <a:xfrm>
            <a:off x="10282723" y="6521501"/>
            <a:ext cx="1645920" cy="1975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FC3A-962A-9C2C-32C8-283B43D7F2AA}"/>
              </a:ext>
            </a:extLst>
          </p:cNvPr>
          <p:cNvSpPr>
            <a:spLocks noGrp="1"/>
          </p:cNvSpPr>
          <p:nvPr>
            <p:ph type="title"/>
          </p:nvPr>
        </p:nvSpPr>
        <p:spPr>
          <a:xfrm>
            <a:off x="687388" y="2020000"/>
            <a:ext cx="5250000" cy="1650000"/>
          </a:xfrm>
        </p:spPr>
        <p:txBody>
          <a:bodyPr/>
          <a:lstStyle/>
          <a:p>
            <a:r>
              <a:rPr lang="en-AU">
                <a:solidFill>
                  <a:srgbClr val="3E00FF"/>
                </a:solidFill>
              </a:rPr>
              <a:t>We'd love your feedback</a:t>
            </a:r>
            <a:endParaRPr lang="en-AU"/>
          </a:p>
        </p:txBody>
      </p:sp>
      <p:sp>
        <p:nvSpPr>
          <p:cNvPr id="3" name="Content Placeholder 2">
            <a:extLst>
              <a:ext uri="{FF2B5EF4-FFF2-40B4-BE49-F238E27FC236}">
                <a16:creationId xmlns:a16="http://schemas.microsoft.com/office/drawing/2014/main" id="{BE5D1C03-A70F-C944-FC7A-AE0726123102}"/>
              </a:ext>
            </a:extLst>
          </p:cNvPr>
          <p:cNvSpPr>
            <a:spLocks noGrp="1"/>
          </p:cNvSpPr>
          <p:nvPr>
            <p:ph idx="13"/>
          </p:nvPr>
        </p:nvSpPr>
        <p:spPr>
          <a:xfrm>
            <a:off x="687388" y="3760000"/>
            <a:ext cx="5050000" cy="1400000"/>
          </a:xfrm>
        </p:spPr>
        <p:txBody>
          <a:bodyPr/>
          <a:lstStyle/>
          <a:p>
            <a:r>
              <a:rPr lang="en-AU" sz="2000">
                <a:solidFill>
                  <a:srgbClr val="3B3B3B"/>
                </a:solidFill>
              </a:rPr>
              <a:t>Point your phone camera at the code and tell us what worked, what didn't, and what you'd like to see next. It takes less than a minute.</a:t>
            </a:r>
          </a:p>
        </p:txBody>
      </p:sp>
      <p:sp>
        <p:nvSpPr>
          <p:cNvPr id="11" name="Accent Bar"/>
          <p:cNvSpPr/>
          <p:nvPr/>
        </p:nvSpPr>
        <p:spPr>
          <a:xfrm>
            <a:off x="687388" y="1760000"/>
            <a:ext cx="620000" cy="110000"/>
          </a:xfrm>
          <a:prstGeom prst="rect">
            <a:avLst/>
          </a:prstGeom>
          <a:solidFill>
            <a:srgbClr val="FF6A4C"/>
          </a:solidFill>
          <a:ln>
            <a:noFill/>
          </a:ln>
        </p:spPr>
        <p:txBody>
          <a:bodyPr/>
          <a:lstStyle/>
          <a:p>
            <a:endParaRPr lang="en-AU">
              <a:solidFill>
                <a:srgbClr val="FFFFFF"/>
              </a:solidFill>
              <a:latin typeface="Arial" panose="020B0604020202020204"/>
            </a:endParaRPr>
          </a:p>
        </p:txBody>
      </p:sp>
      <p:sp>
        <p:nvSpPr>
          <p:cNvPr id="10" name="QR Card"/>
          <p:cNvSpPr/>
          <p:nvPr/>
        </p:nvSpPr>
        <p:spPr>
          <a:xfrm>
            <a:off x="6554788" y="1330000"/>
            <a:ext cx="4400000" cy="4200000"/>
          </a:xfrm>
          <a:prstGeom prst="roundRect">
            <a:avLst>
              <a:gd name="adj" fmla="val 6000"/>
            </a:avLst>
          </a:prstGeom>
          <a:solidFill>
            <a:srgbClr val="3E00FF"/>
          </a:solidFill>
          <a:ln>
            <a:noFill/>
          </a:ln>
        </p:spPr>
        <p:txBody>
          <a:bodyPr rtlCol="0" anchor="b">
            <a:normAutofit/>
          </a:bodyPr>
          <a:lstStyle/>
          <a:p>
            <a:pPr algn="ctr"/>
            <a:endParaRPr lang="en-AU" sz="1600" b="1">
              <a:solidFill>
                <a:srgbClr val="FFFFFF"/>
              </a:solidFill>
              <a:latin typeface="Arial" panose="020B0604020202020204"/>
            </a:endParaRPr>
          </a:p>
        </p:txBody>
      </p:sp>
      <p:pic>
        <p:nvPicPr>
          <p:cNvPr id="1026" name="Picture 2" descr="QR code">
            <a:extLst>
              <a:ext uri="{FF2B5EF4-FFF2-40B4-BE49-F238E27FC236}">
                <a16:creationId xmlns:a16="http://schemas.microsoft.com/office/drawing/2014/main" id="{4F7E7C0F-7F6E-829B-E695-2243B29ED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663" y="1632281"/>
            <a:ext cx="3593438" cy="359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1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MEET COPILOT COWORK</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603504"/>
            <a:ext cx="10058400" cy="640080"/>
          </a:xfrm>
          <a:prstGeom prst="rect">
            <a:avLst/>
          </a:prstGeom>
          <a:noFill/>
          <a:ln/>
        </p:spPr>
        <p:txBody>
          <a:bodyPr wrap="square" rtlCol="0" anchor="ctr"/>
          <a:lstStyle/>
          <a:p>
            <a:r>
              <a:rPr lang="en-US" sz="3000" b="1">
                <a:solidFill>
                  <a:srgbClr val="000000"/>
                </a:solidFill>
                <a:latin typeface="Segoe Sans Display Semibold" pitchFamily="34" charset="0"/>
                <a:ea typeface="Segoe Sans Display Semibold" pitchFamily="34" charset="-122"/>
                <a:cs typeface="Segoe Sans Display Semibold" pitchFamily="34" charset="-120"/>
              </a:rPr>
              <a:t>What is Copilot Cowork?</a:t>
            </a:r>
            <a:endParaRPr lang="en-US" sz="3000">
              <a:solidFill>
                <a:srgbClr val="FFFFFF"/>
              </a:solidFill>
              <a:latin typeface="Arial" panose="020B0604020202020204"/>
            </a:endParaRPr>
          </a:p>
        </p:txBody>
      </p:sp>
      <p:sp>
        <p:nvSpPr>
          <p:cNvPr id="15" name="Text 12"/>
          <p:cNvSpPr/>
          <p:nvPr/>
        </p:nvSpPr>
        <p:spPr>
          <a:xfrm>
            <a:off x="504508" y="1298448"/>
            <a:ext cx="10058400" cy="365760"/>
          </a:xfrm>
          <a:prstGeom prst="rect">
            <a:avLst/>
          </a:prstGeom>
          <a:noFill/>
          <a:ln/>
        </p:spPr>
        <p:txBody>
          <a:bodyPr wrap="square" rtlCol="0" anchor="ctr"/>
          <a:lstStyle/>
          <a:p>
            <a:r>
              <a:rPr lang="en-US" sz="1500">
                <a:solidFill>
                  <a:srgbClr val="323139"/>
                </a:solidFill>
                <a:latin typeface="Segoe Sans Display Semilight" pitchFamily="34" charset="0"/>
                <a:ea typeface="Segoe Sans Display Semilight" pitchFamily="34" charset="-122"/>
                <a:cs typeface="Segoe Sans Display Semilight" pitchFamily="34" charset="-120"/>
              </a:rPr>
              <a:t>An agentic system that plans, executes, and delivers </a:t>
            </a:r>
            <a:r>
              <a:rPr lang="en-US" sz="1500" b="1">
                <a:solidFill>
                  <a:srgbClr val="000000"/>
                </a:solidFill>
                <a:latin typeface="Segoe UI Semibold" pitchFamily="34" charset="0"/>
                <a:ea typeface="Segoe UI Semibold" pitchFamily="34" charset="-122"/>
                <a:cs typeface="Segoe UI Semibold" pitchFamily="34" charset="-120"/>
              </a:rPr>
              <a:t>real work.</a:t>
            </a:r>
            <a:endParaRPr lang="en-US" sz="1500">
              <a:solidFill>
                <a:srgbClr val="FFFFFF"/>
              </a:solidFill>
              <a:latin typeface="Arial" panose="020B0604020202020204"/>
            </a:endParaRPr>
          </a:p>
        </p:txBody>
      </p:sp>
      <p:sp>
        <p:nvSpPr>
          <p:cNvPr id="16" name="Shape 13"/>
          <p:cNvSpPr/>
          <p:nvPr/>
        </p:nvSpPr>
        <p:spPr>
          <a:xfrm>
            <a:off x="504508" y="2148840"/>
            <a:ext cx="3538728" cy="3703320"/>
          </a:xfrm>
          <a:prstGeom prst="roundRect">
            <a:avLst>
              <a:gd name="adj" fmla="val 2067"/>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1862392" y="2468880"/>
            <a:ext cx="822960" cy="82296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18" name="Image 1" descr="assets/image32.png"/>
          <p:cNvPicPr>
            <a:picLocks noChangeAspect="1"/>
          </p:cNvPicPr>
          <p:nvPr/>
        </p:nvPicPr>
        <p:blipFill>
          <a:blip r:embed="rId3"/>
          <a:stretch>
            <a:fillRect/>
          </a:stretch>
        </p:blipFill>
        <p:spPr>
          <a:xfrm>
            <a:off x="2026984" y="2633472"/>
            <a:ext cx="493776" cy="493776"/>
          </a:xfrm>
          <a:prstGeom prst="rect">
            <a:avLst/>
          </a:prstGeom>
        </p:spPr>
      </p:pic>
      <p:sp>
        <p:nvSpPr>
          <p:cNvPr id="19" name="Text 15"/>
          <p:cNvSpPr/>
          <p:nvPr/>
        </p:nvSpPr>
        <p:spPr>
          <a:xfrm>
            <a:off x="687388" y="3474720"/>
            <a:ext cx="3172968" cy="457200"/>
          </a:xfrm>
          <a:prstGeom prst="rect">
            <a:avLst/>
          </a:prstGeom>
          <a:noFill/>
          <a:ln/>
        </p:spPr>
        <p:txBody>
          <a:bodyPr wrap="square" rtlCol="0" anchor="ctr"/>
          <a:lstStyle/>
          <a:p>
            <a:pPr algn="ctr"/>
            <a:r>
              <a:rPr lang="en-US" sz="1600" b="1">
                <a:solidFill>
                  <a:srgbClr val="0294ED"/>
                </a:solidFill>
                <a:latin typeface="Segoe UI Semibold" pitchFamily="34" charset="0"/>
                <a:ea typeface="Segoe UI Semibold" pitchFamily="34" charset="-122"/>
                <a:cs typeface="Segoe UI Semibold" pitchFamily="34" charset="-120"/>
              </a:rPr>
              <a:t>Delegate complex work</a:t>
            </a:r>
            <a:endParaRPr lang="en-US" sz="1600">
              <a:solidFill>
                <a:srgbClr val="FFFFFF"/>
              </a:solidFill>
              <a:latin typeface="Arial" panose="020B0604020202020204"/>
            </a:endParaRPr>
          </a:p>
        </p:txBody>
      </p:sp>
      <p:sp>
        <p:nvSpPr>
          <p:cNvPr id="20" name="Text 16"/>
          <p:cNvSpPr/>
          <p:nvPr/>
        </p:nvSpPr>
        <p:spPr>
          <a:xfrm>
            <a:off x="824548" y="4023360"/>
            <a:ext cx="2898648" cy="1554480"/>
          </a:xfrm>
          <a:prstGeom prst="rect">
            <a:avLst/>
          </a:prstGeom>
          <a:noFill/>
          <a:ln/>
        </p:spPr>
        <p:txBody>
          <a:bodyPr wrap="square" rtlCol="0" anchor="t"/>
          <a:lstStyle/>
          <a:p>
            <a:pPr algn="ctr">
              <a:lnSpc>
                <a:spcPct val="105000"/>
              </a:lnSpc>
            </a:pPr>
            <a:r>
              <a:rPr lang="en-US" sz="1200">
                <a:solidFill>
                  <a:srgbClr val="323139"/>
                </a:solidFill>
                <a:latin typeface="Segoe UI" pitchFamily="34" charset="0"/>
                <a:ea typeface="Segoe UI" pitchFamily="34" charset="-122"/>
                <a:cs typeface="Segoe UI" pitchFamily="34" charset="-120"/>
              </a:rPr>
              <a:t>Execute long-running, multi-tool tasks. Add guidance anytime and keep work moving while you're away — with checkpoints that keep you in control.</a:t>
            </a:r>
            <a:endParaRPr lang="en-US" sz="1200">
              <a:solidFill>
                <a:srgbClr val="FFFFFF"/>
              </a:solidFill>
              <a:latin typeface="Arial" panose="020B0604020202020204"/>
            </a:endParaRPr>
          </a:p>
        </p:txBody>
      </p:sp>
      <p:sp>
        <p:nvSpPr>
          <p:cNvPr id="21" name="Shape 17"/>
          <p:cNvSpPr/>
          <p:nvPr/>
        </p:nvSpPr>
        <p:spPr>
          <a:xfrm>
            <a:off x="4317556" y="2148840"/>
            <a:ext cx="3538728" cy="3703320"/>
          </a:xfrm>
          <a:prstGeom prst="roundRect">
            <a:avLst>
              <a:gd name="adj" fmla="val 2067"/>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2" name="Shape 18"/>
          <p:cNvSpPr/>
          <p:nvPr/>
        </p:nvSpPr>
        <p:spPr>
          <a:xfrm>
            <a:off x="5675440" y="2468880"/>
            <a:ext cx="822960" cy="82296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23" name="Image 2" descr="assets/image33.png"/>
          <p:cNvPicPr>
            <a:picLocks noChangeAspect="1"/>
          </p:cNvPicPr>
          <p:nvPr/>
        </p:nvPicPr>
        <p:blipFill>
          <a:blip r:embed="rId4"/>
          <a:stretch>
            <a:fillRect/>
          </a:stretch>
        </p:blipFill>
        <p:spPr>
          <a:xfrm>
            <a:off x="5840032" y="2633472"/>
            <a:ext cx="493776" cy="493776"/>
          </a:xfrm>
          <a:prstGeom prst="rect">
            <a:avLst/>
          </a:prstGeom>
        </p:spPr>
      </p:pic>
      <p:sp>
        <p:nvSpPr>
          <p:cNvPr id="24" name="Text 19"/>
          <p:cNvSpPr/>
          <p:nvPr/>
        </p:nvSpPr>
        <p:spPr>
          <a:xfrm>
            <a:off x="4500436" y="3474720"/>
            <a:ext cx="3172968" cy="457200"/>
          </a:xfrm>
          <a:prstGeom prst="rect">
            <a:avLst/>
          </a:prstGeom>
          <a:noFill/>
          <a:ln/>
        </p:spPr>
        <p:txBody>
          <a:bodyPr wrap="square" rtlCol="0" anchor="ctr"/>
          <a:lstStyle/>
          <a:p>
            <a:pPr algn="ctr"/>
            <a:r>
              <a:rPr lang="en-US" sz="1600" b="1">
                <a:solidFill>
                  <a:srgbClr val="AA5AF9"/>
                </a:solidFill>
                <a:latin typeface="Segoe UI Semibold" pitchFamily="34" charset="0"/>
                <a:ea typeface="Segoe UI Semibold" pitchFamily="34" charset="-122"/>
                <a:cs typeface="Segoe UI Semibold" pitchFamily="34" charset="-120"/>
              </a:rPr>
              <a:t>Built for real work</a:t>
            </a:r>
            <a:endParaRPr lang="en-US" sz="1600">
              <a:solidFill>
                <a:srgbClr val="FFFFFF"/>
              </a:solidFill>
              <a:latin typeface="Arial" panose="020B0604020202020204"/>
            </a:endParaRPr>
          </a:p>
        </p:txBody>
      </p:sp>
      <p:sp>
        <p:nvSpPr>
          <p:cNvPr id="25" name="Text 20"/>
          <p:cNvSpPr/>
          <p:nvPr/>
        </p:nvSpPr>
        <p:spPr>
          <a:xfrm>
            <a:off x="4637596" y="4023360"/>
            <a:ext cx="2898648" cy="1554480"/>
          </a:xfrm>
          <a:prstGeom prst="rect">
            <a:avLst/>
          </a:prstGeom>
          <a:noFill/>
          <a:ln/>
        </p:spPr>
        <p:txBody>
          <a:bodyPr wrap="square" rtlCol="0" anchor="t"/>
          <a:lstStyle/>
          <a:p>
            <a:pPr algn="ctr">
              <a:lnSpc>
                <a:spcPct val="105000"/>
              </a:lnSpc>
            </a:pPr>
            <a:r>
              <a:rPr lang="en-US" sz="1200">
                <a:solidFill>
                  <a:srgbClr val="323139"/>
                </a:solidFill>
                <a:latin typeface="Segoe UI" pitchFamily="34" charset="0"/>
                <a:ea typeface="Segoe UI" pitchFamily="34" charset="-122"/>
                <a:cs typeface="Segoe UI" pitchFamily="34" charset="-120"/>
              </a:rPr>
              <a:t>Grounded in your work context. Powered by the best model for the task. Connected to the apps and systems you use every day.</a:t>
            </a:r>
            <a:endParaRPr lang="en-US" sz="1200">
              <a:solidFill>
                <a:srgbClr val="FFFFFF"/>
              </a:solidFill>
              <a:latin typeface="Arial" panose="020B0604020202020204"/>
            </a:endParaRPr>
          </a:p>
        </p:txBody>
      </p:sp>
      <p:sp>
        <p:nvSpPr>
          <p:cNvPr id="26" name="Shape 21"/>
          <p:cNvSpPr/>
          <p:nvPr/>
        </p:nvSpPr>
        <p:spPr>
          <a:xfrm>
            <a:off x="8130604" y="2148840"/>
            <a:ext cx="3538728" cy="3703320"/>
          </a:xfrm>
          <a:prstGeom prst="roundRect">
            <a:avLst>
              <a:gd name="adj" fmla="val 2067"/>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7" name="Shape 22"/>
          <p:cNvSpPr/>
          <p:nvPr/>
        </p:nvSpPr>
        <p:spPr>
          <a:xfrm>
            <a:off x="9488488" y="2468880"/>
            <a:ext cx="822960" cy="82296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28" name="Image 3" descr="assets/image34.png"/>
          <p:cNvPicPr>
            <a:picLocks noChangeAspect="1"/>
          </p:cNvPicPr>
          <p:nvPr/>
        </p:nvPicPr>
        <p:blipFill>
          <a:blip r:embed="rId5"/>
          <a:stretch>
            <a:fillRect/>
          </a:stretch>
        </p:blipFill>
        <p:spPr>
          <a:xfrm>
            <a:off x="9653080" y="2633472"/>
            <a:ext cx="493776" cy="493776"/>
          </a:xfrm>
          <a:prstGeom prst="rect">
            <a:avLst/>
          </a:prstGeom>
        </p:spPr>
      </p:pic>
      <p:sp>
        <p:nvSpPr>
          <p:cNvPr id="29" name="Text 23"/>
          <p:cNvSpPr/>
          <p:nvPr/>
        </p:nvSpPr>
        <p:spPr>
          <a:xfrm>
            <a:off x="8313484" y="3474720"/>
            <a:ext cx="3172968" cy="457200"/>
          </a:xfrm>
          <a:prstGeom prst="rect">
            <a:avLst/>
          </a:prstGeom>
          <a:noFill/>
          <a:ln/>
        </p:spPr>
        <p:txBody>
          <a:bodyPr wrap="square" rtlCol="0" anchor="ctr"/>
          <a:lstStyle/>
          <a:p>
            <a:pPr algn="ctr"/>
            <a:r>
              <a:rPr lang="en-US" sz="1600" b="1">
                <a:solidFill>
                  <a:srgbClr val="01B08D"/>
                </a:solidFill>
                <a:latin typeface="Segoe UI Semibold" pitchFamily="34" charset="0"/>
                <a:ea typeface="Segoe UI Semibold" pitchFamily="34" charset="-122"/>
                <a:cs typeface="Segoe UI Semibold" pitchFamily="34" charset="-120"/>
              </a:rPr>
              <a:t>Work with confidence</a:t>
            </a:r>
            <a:endParaRPr lang="en-US" sz="1600">
              <a:solidFill>
                <a:srgbClr val="FFFFFF"/>
              </a:solidFill>
              <a:latin typeface="Arial" panose="020B0604020202020204"/>
            </a:endParaRPr>
          </a:p>
        </p:txBody>
      </p:sp>
      <p:sp>
        <p:nvSpPr>
          <p:cNvPr id="30" name="Text 24"/>
          <p:cNvSpPr/>
          <p:nvPr/>
        </p:nvSpPr>
        <p:spPr>
          <a:xfrm>
            <a:off x="8450644" y="4023360"/>
            <a:ext cx="2898648" cy="1554480"/>
          </a:xfrm>
          <a:prstGeom prst="rect">
            <a:avLst/>
          </a:prstGeom>
          <a:noFill/>
          <a:ln/>
        </p:spPr>
        <p:txBody>
          <a:bodyPr wrap="square" rtlCol="0" anchor="t"/>
          <a:lstStyle/>
          <a:p>
            <a:pPr algn="ctr">
              <a:lnSpc>
                <a:spcPct val="105000"/>
              </a:lnSpc>
            </a:pPr>
            <a:r>
              <a:rPr lang="en-US" sz="1200">
                <a:solidFill>
                  <a:srgbClr val="323139"/>
                </a:solidFill>
                <a:latin typeface="Segoe UI" pitchFamily="34" charset="0"/>
                <a:ea typeface="Segoe UI" pitchFamily="34" charset="-122"/>
                <a:cs typeface="Segoe UI" pitchFamily="34" charset="-120"/>
              </a:rPr>
              <a:t>Secure, compliant, and observable by design — applied to every task, every time. Built for cost control.</a:t>
            </a:r>
            <a:endParaRPr lang="en-US" sz="12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BEA9CF49-53ED-DBB9-E4E4-72AA68CC0FD9}"/>
              </a:ext>
            </a:extLst>
          </p:cNvPr>
          <p:cNvPicPr>
            <a:picLocks noChangeAspect="1"/>
          </p:cNvPicPr>
          <p:nvPr/>
        </p:nvPicPr>
        <p:blipFill>
          <a:blip r:embed="rId6"/>
          <a:stretch>
            <a:fillRect/>
          </a:stretch>
        </p:blipFill>
        <p:spPr>
          <a:xfrm>
            <a:off x="10282723" y="6521501"/>
            <a:ext cx="1645920" cy="197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WHERE COWORK FITS</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548640"/>
            <a:ext cx="10515600" cy="530352"/>
          </a:xfrm>
          <a:prstGeom prst="rect">
            <a:avLst/>
          </a:prstGeom>
          <a:noFill/>
          <a:ln/>
        </p:spPr>
        <p:txBody>
          <a:bodyPr wrap="square" rtlCol="0" anchor="ctr"/>
          <a:lstStyle/>
          <a:p>
            <a:r>
              <a:rPr lang="en-US" sz="2800" b="1">
                <a:solidFill>
                  <a:srgbClr val="000000"/>
                </a:solidFill>
                <a:latin typeface="Segoe Sans Display Semibold" pitchFamily="34" charset="0"/>
                <a:ea typeface="Segoe Sans Display Semibold" pitchFamily="34" charset="-122"/>
                <a:cs typeface="Segoe Sans Display Semibold" pitchFamily="34" charset="-120"/>
              </a:rPr>
              <a:t>Where Cowork fits</a:t>
            </a:r>
            <a:endParaRPr lang="en-US" sz="2800">
              <a:solidFill>
                <a:srgbClr val="FFFFFF"/>
              </a:solidFill>
              <a:latin typeface="Arial" panose="020B0604020202020204"/>
            </a:endParaRPr>
          </a:p>
        </p:txBody>
      </p:sp>
      <p:sp>
        <p:nvSpPr>
          <p:cNvPr id="15" name="Text 12"/>
          <p:cNvSpPr/>
          <p:nvPr/>
        </p:nvSpPr>
        <p:spPr>
          <a:xfrm>
            <a:off x="504508" y="1152144"/>
            <a:ext cx="10972800" cy="329184"/>
          </a:xfrm>
          <a:prstGeom prst="rect">
            <a:avLst/>
          </a:prstGeom>
          <a:noFill/>
          <a:ln/>
        </p:spPr>
        <p:txBody>
          <a:bodyPr wrap="square" rtlCol="0" anchor="ctr"/>
          <a:lstStyle/>
          <a:p>
            <a:r>
              <a:rPr lang="en-US" sz="1350">
                <a:solidFill>
                  <a:srgbClr val="323139"/>
                </a:solidFill>
                <a:latin typeface="Segoe Sans Display Semilight" pitchFamily="34" charset="0"/>
                <a:ea typeface="Segoe Sans Display Semilight" pitchFamily="34" charset="-122"/>
                <a:cs typeface="Segoe Sans Display Semilight" pitchFamily="34" charset="-120"/>
              </a:rPr>
              <a:t>Three ways to work with Copilot — pick the one that matches the job in front of you.</a:t>
            </a:r>
            <a:endParaRPr lang="en-US" sz="1350">
              <a:solidFill>
                <a:srgbClr val="FFFFFF"/>
              </a:solidFill>
              <a:latin typeface="Arial" panose="020B0604020202020204"/>
            </a:endParaRPr>
          </a:p>
        </p:txBody>
      </p:sp>
      <p:sp>
        <p:nvSpPr>
          <p:cNvPr id="16" name="Shape 13"/>
          <p:cNvSpPr/>
          <p:nvPr/>
        </p:nvSpPr>
        <p:spPr>
          <a:xfrm>
            <a:off x="504508" y="1700784"/>
            <a:ext cx="3538728" cy="4023360"/>
          </a:xfrm>
          <a:prstGeom prst="roundRect">
            <a:avLst>
              <a:gd name="adj" fmla="val 2326"/>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504508" y="1700784"/>
            <a:ext cx="3538728"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18" name="Text 15"/>
          <p:cNvSpPr/>
          <p:nvPr/>
        </p:nvSpPr>
        <p:spPr>
          <a:xfrm>
            <a:off x="733108" y="1865376"/>
            <a:ext cx="3081528" cy="512064"/>
          </a:xfrm>
          <a:prstGeom prst="rect">
            <a:avLst/>
          </a:prstGeom>
          <a:noFill/>
          <a:ln/>
        </p:spPr>
        <p:txBody>
          <a:bodyPr wrap="square" rtlCol="0" anchor="ctr"/>
          <a:lstStyle/>
          <a:p>
            <a:pPr>
              <a:lnSpc>
                <a:spcPct val="95000"/>
              </a:lnSpc>
            </a:pPr>
            <a:r>
              <a:rPr lang="en-US" sz="1600" b="1">
                <a:solidFill>
                  <a:srgbClr val="000000"/>
                </a:solidFill>
                <a:latin typeface="Segoe Sans Display Semibold" pitchFamily="34" charset="0"/>
                <a:ea typeface="Segoe Sans Display Semibold" pitchFamily="34" charset="-122"/>
                <a:cs typeface="Segoe Sans Display Semibold" pitchFamily="34" charset="-120"/>
              </a:rPr>
              <a:t>Copilot Chat (Basic)
</a:t>
            </a:r>
            <a:endParaRPr lang="en-US" sz="1600">
              <a:solidFill>
                <a:srgbClr val="FFFFFF"/>
              </a:solidFill>
              <a:latin typeface="Arial" panose="020B0604020202020204"/>
            </a:endParaRPr>
          </a:p>
          <a:p>
            <a:pPr>
              <a:lnSpc>
                <a:spcPct val="95000"/>
              </a:lnSpc>
            </a:pPr>
            <a:r>
              <a:rPr lang="en-US" sz="1050" b="1">
                <a:solidFill>
                  <a:srgbClr val="0294ED"/>
                </a:solidFill>
                <a:latin typeface="Segoe UI Semibold" pitchFamily="34" charset="0"/>
                <a:ea typeface="Segoe UI Semibold" pitchFamily="34" charset="-122"/>
                <a:cs typeface="Segoe UI Semibold" pitchFamily="34" charset="-120"/>
              </a:rPr>
              <a:t>Free</a:t>
            </a:r>
            <a:endParaRPr lang="en-US" sz="1600">
              <a:solidFill>
                <a:srgbClr val="FFFFFF"/>
              </a:solidFill>
              <a:latin typeface="Arial" panose="020B0604020202020204"/>
            </a:endParaRPr>
          </a:p>
        </p:txBody>
      </p:sp>
      <p:sp>
        <p:nvSpPr>
          <p:cNvPr id="19" name="Text 16"/>
          <p:cNvSpPr/>
          <p:nvPr/>
        </p:nvSpPr>
        <p:spPr>
          <a:xfrm>
            <a:off x="760540" y="2487168"/>
            <a:ext cx="3026664" cy="84124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Your easy way to get started with AI — combines web information with business data in your everyday apps.</a:t>
            </a:r>
            <a:endParaRPr lang="en-US" sz="1100">
              <a:solidFill>
                <a:srgbClr val="FFFFFF"/>
              </a:solidFill>
              <a:latin typeface="Arial" panose="020B0604020202020204"/>
            </a:endParaRPr>
          </a:p>
        </p:txBody>
      </p:sp>
      <p:sp>
        <p:nvSpPr>
          <p:cNvPr id="20" name="Shape 17"/>
          <p:cNvSpPr/>
          <p:nvPr/>
        </p:nvSpPr>
        <p:spPr>
          <a:xfrm>
            <a:off x="760540" y="3364992"/>
            <a:ext cx="3026664"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21" name="Text 18"/>
          <p:cNvSpPr/>
          <p:nvPr/>
        </p:nvSpPr>
        <p:spPr>
          <a:xfrm>
            <a:off x="760540" y="3493008"/>
            <a:ext cx="3026664" cy="182880"/>
          </a:xfrm>
          <a:prstGeom prst="rect">
            <a:avLst/>
          </a:prstGeom>
          <a:noFill/>
          <a:ln/>
        </p:spPr>
        <p:txBody>
          <a:bodyPr wrap="square" rtlCol="0" anchor="ctr"/>
          <a:lstStyle/>
          <a:p>
            <a:r>
              <a:rPr lang="en-US" sz="900" b="1" kern="0" spc="100">
                <a:solidFill>
                  <a:srgbClr val="0294E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22" name="Text 19"/>
          <p:cNvSpPr/>
          <p:nvPr/>
        </p:nvSpPr>
        <p:spPr>
          <a:xfrm>
            <a:off x="760540" y="3666744"/>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Quick help, ideas and research.</a:t>
            </a:r>
            <a:endParaRPr lang="en-US" sz="1050">
              <a:solidFill>
                <a:srgbClr val="FFFFFF"/>
              </a:solidFill>
              <a:latin typeface="Arial" panose="020B0604020202020204"/>
            </a:endParaRPr>
          </a:p>
        </p:txBody>
      </p:sp>
      <p:sp>
        <p:nvSpPr>
          <p:cNvPr id="23" name="Text 20"/>
          <p:cNvSpPr/>
          <p:nvPr/>
        </p:nvSpPr>
        <p:spPr>
          <a:xfrm>
            <a:off x="760540" y="4187952"/>
            <a:ext cx="3026664" cy="182880"/>
          </a:xfrm>
          <a:prstGeom prst="rect">
            <a:avLst/>
          </a:prstGeom>
          <a:noFill/>
          <a:ln/>
        </p:spPr>
        <p:txBody>
          <a:bodyPr wrap="square" rtlCol="0" anchor="ctr"/>
          <a:lstStyle/>
          <a:p>
            <a:r>
              <a:rPr lang="en-US" sz="900" b="1" kern="0" spc="100">
                <a:solidFill>
                  <a:srgbClr val="0294ED"/>
                </a:solidFill>
                <a:latin typeface="Segoe UI Semibold" pitchFamily="34" charset="0"/>
                <a:ea typeface="Segoe UI Semibold" pitchFamily="34" charset="-122"/>
                <a:cs typeface="Segoe UI Semibold" pitchFamily="34" charset="-120"/>
              </a:rPr>
              <a:t>SPEED</a:t>
            </a:r>
            <a:endParaRPr lang="en-US" sz="900">
              <a:solidFill>
                <a:srgbClr val="FFFFFF"/>
              </a:solidFill>
              <a:latin typeface="Arial" panose="020B0604020202020204"/>
            </a:endParaRPr>
          </a:p>
        </p:txBody>
      </p:sp>
      <p:sp>
        <p:nvSpPr>
          <p:cNvPr id="24" name="Text 21"/>
          <p:cNvSpPr/>
          <p:nvPr/>
        </p:nvSpPr>
        <p:spPr>
          <a:xfrm>
            <a:off x="760540" y="4361688"/>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Seconds to minutes</a:t>
            </a:r>
            <a:endParaRPr lang="en-US" sz="1050">
              <a:solidFill>
                <a:srgbClr val="FFFFFF"/>
              </a:solidFill>
              <a:latin typeface="Arial" panose="020B0604020202020204"/>
            </a:endParaRPr>
          </a:p>
        </p:txBody>
      </p:sp>
      <p:sp>
        <p:nvSpPr>
          <p:cNvPr id="25" name="Text 22"/>
          <p:cNvSpPr/>
          <p:nvPr/>
        </p:nvSpPr>
        <p:spPr>
          <a:xfrm>
            <a:off x="760540" y="4882896"/>
            <a:ext cx="3026664" cy="182880"/>
          </a:xfrm>
          <a:prstGeom prst="rect">
            <a:avLst/>
          </a:prstGeom>
          <a:noFill/>
          <a:ln/>
        </p:spPr>
        <p:txBody>
          <a:bodyPr wrap="square" rtlCol="0" anchor="ctr"/>
          <a:lstStyle/>
          <a:p>
            <a:r>
              <a:rPr lang="en-US" sz="900" b="1" kern="0" spc="100">
                <a:solidFill>
                  <a:srgbClr val="0294ED"/>
                </a:solidFill>
                <a:latin typeface="Segoe UI Semibold" pitchFamily="34" charset="0"/>
                <a:ea typeface="Segoe UI Semibold" pitchFamily="34" charset="-122"/>
                <a:cs typeface="Segoe UI Semibold" pitchFamily="34" charset="-120"/>
              </a:rPr>
              <a:t>USE WHEN</a:t>
            </a:r>
            <a:endParaRPr lang="en-US" sz="900">
              <a:solidFill>
                <a:srgbClr val="FFFFFF"/>
              </a:solidFill>
              <a:latin typeface="Arial" panose="020B0604020202020204"/>
            </a:endParaRPr>
          </a:p>
        </p:txBody>
      </p:sp>
      <p:sp>
        <p:nvSpPr>
          <p:cNvPr id="26" name="Text 23"/>
          <p:cNvSpPr/>
          <p:nvPr/>
        </p:nvSpPr>
        <p:spPr>
          <a:xfrm>
            <a:off x="760540" y="5056632"/>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You need quick assistance — an answer, an idea, or a fast draft.</a:t>
            </a:r>
            <a:endParaRPr lang="en-US" sz="1050">
              <a:solidFill>
                <a:srgbClr val="FFFFFF"/>
              </a:solidFill>
              <a:latin typeface="Arial" panose="020B0604020202020204"/>
            </a:endParaRPr>
          </a:p>
        </p:txBody>
      </p:sp>
      <p:sp>
        <p:nvSpPr>
          <p:cNvPr id="27" name="Shape 24"/>
          <p:cNvSpPr/>
          <p:nvPr/>
        </p:nvSpPr>
        <p:spPr>
          <a:xfrm>
            <a:off x="4317556" y="1700784"/>
            <a:ext cx="3538728" cy="4023360"/>
          </a:xfrm>
          <a:prstGeom prst="roundRect">
            <a:avLst>
              <a:gd name="adj" fmla="val 2326"/>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8" name="Shape 25"/>
          <p:cNvSpPr/>
          <p:nvPr/>
        </p:nvSpPr>
        <p:spPr>
          <a:xfrm>
            <a:off x="4317556" y="1700784"/>
            <a:ext cx="3538728"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29" name="Text 26"/>
          <p:cNvSpPr/>
          <p:nvPr/>
        </p:nvSpPr>
        <p:spPr>
          <a:xfrm>
            <a:off x="4546156" y="1865376"/>
            <a:ext cx="3081528" cy="512064"/>
          </a:xfrm>
          <a:prstGeom prst="rect">
            <a:avLst/>
          </a:prstGeom>
          <a:noFill/>
          <a:ln/>
        </p:spPr>
        <p:txBody>
          <a:bodyPr wrap="square" rtlCol="0" anchor="ctr"/>
          <a:lstStyle/>
          <a:p>
            <a:pPr>
              <a:lnSpc>
                <a:spcPct val="95000"/>
              </a:lnSpc>
            </a:pPr>
            <a:r>
              <a:rPr lang="en-US" sz="1600" b="1">
                <a:solidFill>
                  <a:srgbClr val="000000"/>
                </a:solidFill>
                <a:latin typeface="Segoe Sans Display Semibold" pitchFamily="34" charset="0"/>
                <a:ea typeface="Segoe Sans Display Semibold" pitchFamily="34" charset="-122"/>
                <a:cs typeface="Segoe Sans Display Semibold" pitchFamily="34" charset="-120"/>
              </a:rPr>
              <a:t>M365 Copilot (Premium)
</a:t>
            </a:r>
            <a:endParaRPr lang="en-US" sz="1600">
              <a:solidFill>
                <a:srgbClr val="FFFFFF"/>
              </a:solidFill>
              <a:latin typeface="Arial" panose="020B0604020202020204"/>
            </a:endParaRPr>
          </a:p>
          <a:p>
            <a:pPr>
              <a:lnSpc>
                <a:spcPct val="95000"/>
              </a:lnSpc>
            </a:pPr>
            <a:r>
              <a:rPr lang="en-US" sz="1050" b="1">
                <a:solidFill>
                  <a:srgbClr val="01B08D"/>
                </a:solidFill>
                <a:latin typeface="Segoe UI Semibold" pitchFamily="34" charset="0"/>
                <a:ea typeface="Segoe UI Semibold" pitchFamily="34" charset="-122"/>
                <a:cs typeface="Segoe UI Semibold" pitchFamily="34" charset="-120"/>
              </a:rPr>
              <a:t>Paid · the USL</a:t>
            </a:r>
            <a:endParaRPr lang="en-US">
              <a:solidFill>
                <a:srgbClr val="FFFFFF"/>
              </a:solidFill>
              <a:latin typeface="Arial" panose="020B0604020202020204"/>
            </a:endParaRPr>
          </a:p>
        </p:txBody>
      </p:sp>
      <p:sp>
        <p:nvSpPr>
          <p:cNvPr id="30" name="Text 27"/>
          <p:cNvSpPr/>
          <p:nvPr/>
        </p:nvSpPr>
        <p:spPr>
          <a:xfrm>
            <a:off x="4573588" y="2487168"/>
            <a:ext cx="3026664" cy="84124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Your secure AI for work — grounded in your data. Get answers, draft content, dig deeper and spark ideas.</a:t>
            </a:r>
            <a:endParaRPr lang="en-US" sz="1100">
              <a:solidFill>
                <a:srgbClr val="FFFFFF"/>
              </a:solidFill>
              <a:latin typeface="Arial" panose="020B0604020202020204"/>
            </a:endParaRPr>
          </a:p>
        </p:txBody>
      </p:sp>
      <p:sp>
        <p:nvSpPr>
          <p:cNvPr id="31" name="Shape 28"/>
          <p:cNvSpPr/>
          <p:nvPr/>
        </p:nvSpPr>
        <p:spPr>
          <a:xfrm>
            <a:off x="4573588" y="3364992"/>
            <a:ext cx="3026664"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32" name="Text 29"/>
          <p:cNvSpPr/>
          <p:nvPr/>
        </p:nvSpPr>
        <p:spPr>
          <a:xfrm>
            <a:off x="4573588" y="3493008"/>
            <a:ext cx="3026664" cy="182880"/>
          </a:xfrm>
          <a:prstGeom prst="rect">
            <a:avLst/>
          </a:prstGeom>
          <a:noFill/>
          <a:ln/>
        </p:spPr>
        <p:txBody>
          <a:bodyPr wrap="square" rtlCol="0" anchor="ctr"/>
          <a:lstStyle/>
          <a:p>
            <a:r>
              <a:rPr lang="en-US" sz="900" b="1" kern="0" spc="100">
                <a:solidFill>
                  <a:srgbClr val="01B08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33" name="Text 30"/>
          <p:cNvSpPr/>
          <p:nvPr/>
        </p:nvSpPr>
        <p:spPr>
          <a:xfrm>
            <a:off x="4573588" y="3666744"/>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Fast, focused tasks in one conversation — draft, summarise, Q&amp;A, discrete research.</a:t>
            </a:r>
            <a:endParaRPr lang="en-US" sz="1050">
              <a:solidFill>
                <a:srgbClr val="FFFFFF"/>
              </a:solidFill>
              <a:latin typeface="Arial" panose="020B0604020202020204"/>
            </a:endParaRPr>
          </a:p>
        </p:txBody>
      </p:sp>
      <p:sp>
        <p:nvSpPr>
          <p:cNvPr id="34" name="Text 31"/>
          <p:cNvSpPr/>
          <p:nvPr/>
        </p:nvSpPr>
        <p:spPr>
          <a:xfrm>
            <a:off x="4573588" y="4187952"/>
            <a:ext cx="3026664" cy="182880"/>
          </a:xfrm>
          <a:prstGeom prst="rect">
            <a:avLst/>
          </a:prstGeom>
          <a:noFill/>
          <a:ln/>
        </p:spPr>
        <p:txBody>
          <a:bodyPr wrap="square" rtlCol="0" anchor="ctr"/>
          <a:lstStyle/>
          <a:p>
            <a:r>
              <a:rPr lang="en-US" sz="900" b="1" kern="0" spc="100">
                <a:solidFill>
                  <a:srgbClr val="01B08D"/>
                </a:solidFill>
                <a:latin typeface="Segoe UI Semibold" pitchFamily="34" charset="0"/>
                <a:ea typeface="Segoe UI Semibold" pitchFamily="34" charset="-122"/>
                <a:cs typeface="Segoe UI Semibold" pitchFamily="34" charset="-120"/>
              </a:rPr>
              <a:t>SPEED</a:t>
            </a:r>
            <a:endParaRPr lang="en-US" sz="900">
              <a:solidFill>
                <a:srgbClr val="FFFFFF"/>
              </a:solidFill>
              <a:latin typeface="Arial" panose="020B0604020202020204"/>
            </a:endParaRPr>
          </a:p>
        </p:txBody>
      </p:sp>
      <p:sp>
        <p:nvSpPr>
          <p:cNvPr id="35" name="Text 32"/>
          <p:cNvSpPr/>
          <p:nvPr/>
        </p:nvSpPr>
        <p:spPr>
          <a:xfrm>
            <a:off x="4573588" y="4361688"/>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Seconds to minutes</a:t>
            </a:r>
            <a:endParaRPr lang="en-US" sz="1050">
              <a:solidFill>
                <a:srgbClr val="FFFFFF"/>
              </a:solidFill>
              <a:latin typeface="Arial" panose="020B0604020202020204"/>
            </a:endParaRPr>
          </a:p>
        </p:txBody>
      </p:sp>
      <p:sp>
        <p:nvSpPr>
          <p:cNvPr id="36" name="Text 33"/>
          <p:cNvSpPr/>
          <p:nvPr/>
        </p:nvSpPr>
        <p:spPr>
          <a:xfrm>
            <a:off x="4573588" y="4882896"/>
            <a:ext cx="3026664" cy="182880"/>
          </a:xfrm>
          <a:prstGeom prst="rect">
            <a:avLst/>
          </a:prstGeom>
          <a:noFill/>
          <a:ln/>
        </p:spPr>
        <p:txBody>
          <a:bodyPr wrap="square" rtlCol="0" anchor="ctr"/>
          <a:lstStyle/>
          <a:p>
            <a:r>
              <a:rPr lang="en-US" sz="900" b="1" kern="0" spc="100">
                <a:solidFill>
                  <a:srgbClr val="01B08D"/>
                </a:solidFill>
                <a:latin typeface="Segoe UI Semibold" pitchFamily="34" charset="0"/>
                <a:ea typeface="Segoe UI Semibold" pitchFamily="34" charset="-122"/>
                <a:cs typeface="Segoe UI Semibold" pitchFamily="34" charset="-120"/>
              </a:rPr>
              <a:t>USE WHEN</a:t>
            </a:r>
            <a:endParaRPr lang="en-US" sz="900">
              <a:solidFill>
                <a:srgbClr val="FFFFFF"/>
              </a:solidFill>
              <a:latin typeface="Arial" panose="020B0604020202020204"/>
            </a:endParaRPr>
          </a:p>
        </p:txBody>
      </p:sp>
      <p:sp>
        <p:nvSpPr>
          <p:cNvPr id="37" name="Text 34"/>
          <p:cNvSpPr/>
          <p:nvPr/>
        </p:nvSpPr>
        <p:spPr>
          <a:xfrm>
            <a:off x="4573588" y="5056632"/>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You need AI to work with your context — a thread, a meeting, your business data.</a:t>
            </a:r>
            <a:endParaRPr lang="en-US" sz="1050">
              <a:solidFill>
                <a:srgbClr val="FFFFFF"/>
              </a:solidFill>
              <a:latin typeface="Arial" panose="020B0604020202020204"/>
            </a:endParaRPr>
          </a:p>
        </p:txBody>
      </p:sp>
      <p:sp>
        <p:nvSpPr>
          <p:cNvPr id="38" name="Shape 35"/>
          <p:cNvSpPr/>
          <p:nvPr/>
        </p:nvSpPr>
        <p:spPr>
          <a:xfrm>
            <a:off x="8130604" y="1700784"/>
            <a:ext cx="3538728" cy="4023360"/>
          </a:xfrm>
          <a:prstGeom prst="roundRect">
            <a:avLst>
              <a:gd name="adj" fmla="val 2326"/>
            </a:avLst>
          </a:prstGeom>
          <a:solidFill>
            <a:srgbClr val="FFFFFF"/>
          </a:solidFill>
          <a:ln w="25400">
            <a:solidFill>
              <a:srgbClr val="FF6B6D"/>
            </a:solidFill>
            <a:prstDash val="solid"/>
          </a:ln>
        </p:spPr>
        <p:txBody>
          <a:bodyPr/>
          <a:lstStyle/>
          <a:p>
            <a:endParaRPr lang="en-AU">
              <a:solidFill>
                <a:srgbClr val="FFFFFF"/>
              </a:solidFill>
              <a:latin typeface="Arial" panose="020B0604020202020204"/>
            </a:endParaRPr>
          </a:p>
        </p:txBody>
      </p:sp>
      <p:sp>
        <p:nvSpPr>
          <p:cNvPr id="39" name="Shape 36"/>
          <p:cNvSpPr/>
          <p:nvPr/>
        </p:nvSpPr>
        <p:spPr>
          <a:xfrm>
            <a:off x="8130604" y="1700784"/>
            <a:ext cx="3538728" cy="676656"/>
          </a:xfrm>
          <a:prstGeom prst="roundRect">
            <a:avLst>
              <a:gd name="adj" fmla="val 12162"/>
            </a:avLst>
          </a:prstGeom>
          <a:solidFill>
            <a:srgbClr val="FF6B6D"/>
          </a:solidFill>
          <a:ln/>
        </p:spPr>
        <p:txBody>
          <a:bodyPr/>
          <a:lstStyle/>
          <a:p>
            <a:endParaRPr lang="en-AU">
              <a:solidFill>
                <a:srgbClr val="FFFFFF"/>
              </a:solidFill>
              <a:latin typeface="Arial" panose="020B0604020202020204"/>
            </a:endParaRPr>
          </a:p>
        </p:txBody>
      </p:sp>
      <p:sp>
        <p:nvSpPr>
          <p:cNvPr id="40" name="Shape 37"/>
          <p:cNvSpPr/>
          <p:nvPr/>
        </p:nvSpPr>
        <p:spPr>
          <a:xfrm>
            <a:off x="8130604" y="2039112"/>
            <a:ext cx="3538728" cy="338328"/>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41" name="Text 38"/>
          <p:cNvSpPr/>
          <p:nvPr/>
        </p:nvSpPr>
        <p:spPr>
          <a:xfrm>
            <a:off x="8359204" y="1773936"/>
            <a:ext cx="3081528" cy="566928"/>
          </a:xfrm>
          <a:prstGeom prst="rect">
            <a:avLst/>
          </a:prstGeom>
          <a:noFill/>
          <a:ln/>
        </p:spPr>
        <p:txBody>
          <a:bodyPr wrap="square" rtlCol="0" anchor="ctr"/>
          <a:lstStyle/>
          <a:p>
            <a:pPr>
              <a:lnSpc>
                <a:spcPct val="95000"/>
              </a:lnSpc>
            </a:pPr>
            <a:r>
              <a:rPr lang="en-US" sz="1600" b="1">
                <a:solidFill>
                  <a:srgbClr val="FFFFFF"/>
                </a:solidFill>
                <a:latin typeface="Segoe Sans Display Semibold" pitchFamily="34" charset="0"/>
                <a:ea typeface="Segoe Sans Display Semibold" pitchFamily="34" charset="-122"/>
                <a:cs typeface="Segoe Sans Display Semibold" pitchFamily="34" charset="-120"/>
              </a:rPr>
              <a:t>Copilot Cowork
</a:t>
            </a:r>
            <a:endParaRPr lang="en-US" sz="1600">
              <a:solidFill>
                <a:srgbClr val="FFFFFF"/>
              </a:solidFill>
              <a:latin typeface="Arial" panose="020B0604020202020204"/>
            </a:endParaRPr>
          </a:p>
          <a:p>
            <a:pPr>
              <a:lnSpc>
                <a:spcPct val="95000"/>
              </a:lnSpc>
            </a:pPr>
            <a:r>
              <a:rPr lang="en-US" sz="1000">
                <a:solidFill>
                  <a:srgbClr val="FFFFFF"/>
                </a:solidFill>
                <a:latin typeface="Segoe UI Semibold" pitchFamily="34" charset="0"/>
                <a:ea typeface="Segoe UI Semibold" pitchFamily="34" charset="-122"/>
                <a:cs typeface="Segoe UI Semibold" pitchFamily="34" charset="-120"/>
              </a:rPr>
              <a:t>Requires M365 Copilot license</a:t>
            </a:r>
            <a:endParaRPr lang="en-US" sz="1600">
              <a:solidFill>
                <a:srgbClr val="FFFFFF"/>
              </a:solidFill>
              <a:latin typeface="Arial" panose="020B0604020202020204"/>
            </a:endParaRPr>
          </a:p>
        </p:txBody>
      </p:sp>
      <p:sp>
        <p:nvSpPr>
          <p:cNvPr id="42" name="Text 39"/>
          <p:cNvSpPr/>
          <p:nvPr/>
        </p:nvSpPr>
        <p:spPr>
          <a:xfrm>
            <a:off x="8386636" y="2487168"/>
            <a:ext cx="3026664" cy="841248"/>
          </a:xfrm>
          <a:prstGeom prst="rect">
            <a:avLst/>
          </a:prstGeom>
          <a:noFill/>
          <a:ln/>
        </p:spPr>
        <p:txBody>
          <a:bodyPr wrap="square" rtlCol="0" anchor="t"/>
          <a:lstStyle/>
          <a:p>
            <a:pPr>
              <a:lnSpc>
                <a:spcPct val="98000"/>
              </a:lnSpc>
            </a:pPr>
            <a:r>
              <a:rPr lang="en-US" sz="1050">
                <a:solidFill>
                  <a:srgbClr val="323139"/>
                </a:solidFill>
                <a:latin typeface="Segoe UI" pitchFamily="34" charset="0"/>
                <a:ea typeface="Segoe UI" pitchFamily="34" charset="-122"/>
                <a:cs typeface="Segoe UI" pitchFamily="34" charset="-120"/>
              </a:rPr>
              <a:t>Your AI that gets the work done — a multi-step agentic solution that takes actions across your Microsoft 365 apps.</a:t>
            </a:r>
            <a:endParaRPr lang="en-US" sz="1050">
              <a:solidFill>
                <a:srgbClr val="FFFFFF"/>
              </a:solidFill>
              <a:latin typeface="Arial" panose="020B0604020202020204"/>
            </a:endParaRPr>
          </a:p>
        </p:txBody>
      </p:sp>
      <p:sp>
        <p:nvSpPr>
          <p:cNvPr id="43" name="Shape 40"/>
          <p:cNvSpPr/>
          <p:nvPr/>
        </p:nvSpPr>
        <p:spPr>
          <a:xfrm>
            <a:off x="8386636" y="3364992"/>
            <a:ext cx="3026664"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4" name="Text 41"/>
          <p:cNvSpPr/>
          <p:nvPr/>
        </p:nvSpPr>
        <p:spPr>
          <a:xfrm>
            <a:off x="8386636" y="3493008"/>
            <a:ext cx="3026664" cy="182880"/>
          </a:xfrm>
          <a:prstGeom prst="rect">
            <a:avLst/>
          </a:prstGeom>
          <a:noFill/>
          <a:ln/>
        </p:spPr>
        <p:txBody>
          <a:bodyPr wrap="square" rtlCol="0" anchor="ctr"/>
          <a:lstStyle/>
          <a:p>
            <a:r>
              <a:rPr lang="en-US" sz="900" b="1" kern="0" spc="100">
                <a:solidFill>
                  <a:srgbClr val="FF6B6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45" name="Text 42"/>
          <p:cNvSpPr/>
          <p:nvPr/>
        </p:nvSpPr>
        <p:spPr>
          <a:xfrm>
            <a:off x="8386636" y="3666744"/>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Complex, multi-step work spanning apps — end-to-end deliverables.</a:t>
            </a:r>
            <a:endParaRPr lang="en-US" sz="1050">
              <a:solidFill>
                <a:srgbClr val="FFFFFF"/>
              </a:solidFill>
              <a:latin typeface="Arial" panose="020B0604020202020204"/>
            </a:endParaRPr>
          </a:p>
        </p:txBody>
      </p:sp>
      <p:sp>
        <p:nvSpPr>
          <p:cNvPr id="46" name="Text 43"/>
          <p:cNvSpPr/>
          <p:nvPr/>
        </p:nvSpPr>
        <p:spPr>
          <a:xfrm>
            <a:off x="8386636" y="4187952"/>
            <a:ext cx="3026664" cy="182880"/>
          </a:xfrm>
          <a:prstGeom prst="rect">
            <a:avLst/>
          </a:prstGeom>
          <a:noFill/>
          <a:ln/>
        </p:spPr>
        <p:txBody>
          <a:bodyPr wrap="square" rtlCol="0" anchor="ctr"/>
          <a:lstStyle/>
          <a:p>
            <a:r>
              <a:rPr lang="en-US" sz="900" b="1" kern="0" spc="100">
                <a:solidFill>
                  <a:srgbClr val="FF6B6D"/>
                </a:solidFill>
                <a:latin typeface="Segoe UI Semibold" pitchFamily="34" charset="0"/>
                <a:ea typeface="Segoe UI Semibold" pitchFamily="34" charset="-122"/>
                <a:cs typeface="Segoe UI Semibold" pitchFamily="34" charset="-120"/>
              </a:rPr>
              <a:t>SPEED</a:t>
            </a:r>
            <a:endParaRPr lang="en-US" sz="900">
              <a:solidFill>
                <a:srgbClr val="FFFFFF"/>
              </a:solidFill>
              <a:latin typeface="Arial" panose="020B0604020202020204"/>
            </a:endParaRPr>
          </a:p>
        </p:txBody>
      </p:sp>
      <p:sp>
        <p:nvSpPr>
          <p:cNvPr id="47" name="Text 44"/>
          <p:cNvSpPr/>
          <p:nvPr/>
        </p:nvSpPr>
        <p:spPr>
          <a:xfrm>
            <a:off x="8386636" y="4361688"/>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Minutes to hours, autonomously</a:t>
            </a:r>
            <a:endParaRPr lang="en-US" sz="1050">
              <a:solidFill>
                <a:srgbClr val="FFFFFF"/>
              </a:solidFill>
              <a:latin typeface="Arial" panose="020B0604020202020204"/>
            </a:endParaRPr>
          </a:p>
        </p:txBody>
      </p:sp>
      <p:sp>
        <p:nvSpPr>
          <p:cNvPr id="48" name="Text 45"/>
          <p:cNvSpPr/>
          <p:nvPr/>
        </p:nvSpPr>
        <p:spPr>
          <a:xfrm>
            <a:off x="8386636" y="4882896"/>
            <a:ext cx="3026664" cy="182880"/>
          </a:xfrm>
          <a:prstGeom prst="rect">
            <a:avLst/>
          </a:prstGeom>
          <a:noFill/>
          <a:ln/>
        </p:spPr>
        <p:txBody>
          <a:bodyPr wrap="square" rtlCol="0" anchor="ctr"/>
          <a:lstStyle/>
          <a:p>
            <a:r>
              <a:rPr lang="en-US" sz="900" b="1" kern="0" spc="100">
                <a:solidFill>
                  <a:srgbClr val="FF6B6D"/>
                </a:solidFill>
                <a:latin typeface="Segoe UI Semibold" pitchFamily="34" charset="0"/>
                <a:ea typeface="Segoe UI Semibold" pitchFamily="34" charset="-122"/>
                <a:cs typeface="Segoe UI Semibold" pitchFamily="34" charset="-120"/>
              </a:rPr>
              <a:t>USE WHEN</a:t>
            </a:r>
            <a:endParaRPr lang="en-US" sz="900">
              <a:solidFill>
                <a:srgbClr val="FFFFFF"/>
              </a:solidFill>
              <a:latin typeface="Arial" panose="020B0604020202020204"/>
            </a:endParaRPr>
          </a:p>
        </p:txBody>
      </p:sp>
      <p:sp>
        <p:nvSpPr>
          <p:cNvPr id="49" name="Text 46"/>
          <p:cNvSpPr/>
          <p:nvPr/>
        </p:nvSpPr>
        <p:spPr>
          <a:xfrm>
            <a:off x="8386636" y="5056632"/>
            <a:ext cx="3026664" cy="502920"/>
          </a:xfrm>
          <a:prstGeom prst="rect">
            <a:avLst/>
          </a:prstGeom>
          <a:noFill/>
          <a:ln/>
        </p:spPr>
        <p:txBody>
          <a:bodyPr wrap="square" rtlCol="0" anchor="t"/>
          <a:lstStyle/>
          <a:p>
            <a:pPr>
              <a:lnSpc>
                <a:spcPct val="95000"/>
              </a:lnSpc>
            </a:pPr>
            <a:r>
              <a:rPr lang="en-US" sz="1050">
                <a:solidFill>
                  <a:srgbClr val="000000"/>
                </a:solidFill>
                <a:latin typeface="Segoe UI" pitchFamily="34" charset="0"/>
                <a:ea typeface="Segoe UI" pitchFamily="34" charset="-122"/>
                <a:cs typeface="Segoe UI" pitchFamily="34" charset="-120"/>
              </a:rPr>
              <a:t>You need Copilot to go do the work — multi-deliverable requests across apps and systems.</a:t>
            </a:r>
            <a:endParaRPr lang="en-US" sz="1050">
              <a:solidFill>
                <a:srgbClr val="FFFFFF"/>
              </a:solidFill>
              <a:latin typeface="Arial" panose="020B0604020202020204"/>
            </a:endParaRPr>
          </a:p>
        </p:txBody>
      </p:sp>
      <p:sp>
        <p:nvSpPr>
          <p:cNvPr id="50" name="Shape 47"/>
          <p:cNvSpPr/>
          <p:nvPr/>
        </p:nvSpPr>
        <p:spPr>
          <a:xfrm>
            <a:off x="504508" y="5833872"/>
            <a:ext cx="9326880" cy="457200"/>
          </a:xfrm>
          <a:prstGeom prst="roundRect">
            <a:avLst>
              <a:gd name="adj" fmla="val 12000"/>
            </a:avLst>
          </a:prstGeom>
          <a:solidFill>
            <a:srgbClr val="F7F7FA"/>
          </a:solidFill>
          <a:ln/>
        </p:spPr>
        <p:txBody>
          <a:bodyPr/>
          <a:lstStyle/>
          <a:p>
            <a:endParaRPr lang="en-AU">
              <a:solidFill>
                <a:srgbClr val="FFFFFF"/>
              </a:solidFill>
              <a:latin typeface="Arial" panose="020B0604020202020204"/>
            </a:endParaRPr>
          </a:p>
        </p:txBody>
      </p:sp>
      <p:sp>
        <p:nvSpPr>
          <p:cNvPr id="51" name="Text 48"/>
          <p:cNvSpPr/>
          <p:nvPr/>
        </p:nvSpPr>
        <p:spPr>
          <a:xfrm>
            <a:off x="778828" y="5833872"/>
            <a:ext cx="8869680" cy="457200"/>
          </a:xfrm>
          <a:prstGeom prst="rect">
            <a:avLst/>
          </a:prstGeom>
          <a:noFill/>
          <a:ln/>
        </p:spPr>
        <p:txBody>
          <a:bodyPr wrap="square" rtlCol="0" anchor="ctr"/>
          <a:lstStyle/>
          <a:p>
            <a:r>
              <a:rPr lang="en-US" sz="1200" b="1">
                <a:solidFill>
                  <a:srgbClr val="FF6B6D"/>
                </a:solidFill>
                <a:latin typeface="Segoe UI Semibold" pitchFamily="34" charset="0"/>
                <a:ea typeface="Segoe UI Semibold" pitchFamily="34" charset="-122"/>
                <a:cs typeface="Segoe UI Semibold" pitchFamily="34" charset="-120"/>
              </a:rPr>
              <a:t>Rule of thumb:   </a:t>
            </a:r>
            <a:r>
              <a:rPr lang="en-US" sz="1200" b="1">
                <a:solidFill>
                  <a:srgbClr val="000000"/>
                </a:solidFill>
                <a:latin typeface="Segoe UI Semibold" pitchFamily="34" charset="0"/>
                <a:ea typeface="Segoe UI Semibold" pitchFamily="34" charset="-122"/>
                <a:cs typeface="Segoe UI Semibold" pitchFamily="34" charset="-120"/>
              </a:rPr>
              <a:t>Copilot Chat </a:t>
            </a:r>
            <a:r>
              <a:rPr lang="en-US" sz="1200">
                <a:solidFill>
                  <a:srgbClr val="323139"/>
                </a:solidFill>
                <a:latin typeface="Segoe UI" pitchFamily="34" charset="0"/>
                <a:ea typeface="Segoe UI" pitchFamily="34" charset="-122"/>
                <a:cs typeface="Segoe UI" pitchFamily="34" charset="-120"/>
              </a:rPr>
              <a:t>to ask, draft and explore</a:t>
            </a:r>
            <a:r>
              <a:rPr lang="en-US" sz="1200">
                <a:solidFill>
                  <a:srgbClr val="6E6D78"/>
                </a:solidFill>
                <a:latin typeface="Segoe UI" pitchFamily="34" charset="0"/>
                <a:ea typeface="Segoe UI" pitchFamily="34" charset="-122"/>
                <a:cs typeface="Segoe UI" pitchFamily="34" charset="-120"/>
              </a:rPr>
              <a:t>   ·   </a:t>
            </a:r>
            <a:r>
              <a:rPr lang="en-US" sz="1200" b="1">
                <a:solidFill>
                  <a:srgbClr val="000000"/>
                </a:solidFill>
                <a:latin typeface="Segoe UI Semibold" pitchFamily="34" charset="0"/>
                <a:ea typeface="Segoe UI Semibold" pitchFamily="34" charset="-122"/>
                <a:cs typeface="Segoe UI Semibold" pitchFamily="34" charset="-120"/>
              </a:rPr>
              <a:t>Copilot Cowork </a:t>
            </a:r>
            <a:r>
              <a:rPr lang="en-US" sz="1200">
                <a:solidFill>
                  <a:srgbClr val="323139"/>
                </a:solidFill>
                <a:latin typeface="Segoe UI" pitchFamily="34" charset="0"/>
                <a:ea typeface="Segoe UI" pitchFamily="34" charset="-122"/>
                <a:cs typeface="Segoe UI" pitchFamily="34" charset="-120"/>
              </a:rPr>
              <a:t>to get the whole job done.</a:t>
            </a:r>
            <a:endParaRPr lang="en-US" sz="1200">
              <a:solidFill>
                <a:srgbClr val="FFFFFF"/>
              </a:solidFill>
              <a:latin typeface="Arial" panose="020B0604020202020204"/>
            </a:endParaRPr>
          </a:p>
        </p:txBody>
      </p:sp>
      <p:pic>
        <p:nvPicPr>
          <p:cNvPr id="52" name="Image 0" descr="assets/image4.png">
            <a:extLst>
              <a:ext uri="{FF2B5EF4-FFF2-40B4-BE49-F238E27FC236}">
                <a16:creationId xmlns:a16="http://schemas.microsoft.com/office/drawing/2014/main" id="{778332A1-A776-2EA7-52CB-1047CCEC3F3F}"/>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THE SHIFT</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603504"/>
            <a:ext cx="10515600" cy="640080"/>
          </a:xfrm>
          <a:prstGeom prst="rect">
            <a:avLst/>
          </a:prstGeom>
          <a:noFill/>
          <a:ln/>
        </p:spPr>
        <p:txBody>
          <a:bodyPr wrap="square" rtlCol="0" anchor="ctr"/>
          <a:lstStyle/>
          <a:p>
            <a:r>
              <a:rPr lang="en-US" sz="3000" b="1">
                <a:solidFill>
                  <a:srgbClr val="000000"/>
                </a:solidFill>
                <a:latin typeface="Segoe Sans Display Semibold" pitchFamily="34" charset="0"/>
                <a:ea typeface="Segoe Sans Display Semibold" pitchFamily="34" charset="-122"/>
                <a:cs typeface="Segoe Sans Display Semibold" pitchFamily="34" charset="-120"/>
              </a:rPr>
              <a:t>From assistant to execution</a:t>
            </a:r>
            <a:endParaRPr lang="en-US" sz="3000">
              <a:solidFill>
                <a:srgbClr val="FFFFFF"/>
              </a:solidFill>
              <a:latin typeface="Arial" panose="020B0604020202020204"/>
            </a:endParaRPr>
          </a:p>
        </p:txBody>
      </p:sp>
      <p:sp>
        <p:nvSpPr>
          <p:cNvPr id="15" name="Text 12"/>
          <p:cNvSpPr/>
          <p:nvPr/>
        </p:nvSpPr>
        <p:spPr>
          <a:xfrm>
            <a:off x="504508" y="1298448"/>
            <a:ext cx="10515600" cy="365760"/>
          </a:xfrm>
          <a:prstGeom prst="rect">
            <a:avLst/>
          </a:prstGeom>
          <a:noFill/>
          <a:ln/>
        </p:spPr>
        <p:txBody>
          <a:bodyPr wrap="square" rtlCol="0" anchor="ctr"/>
          <a:lstStyle/>
          <a:p>
            <a:r>
              <a:rPr lang="en-US" sz="1450">
                <a:solidFill>
                  <a:srgbClr val="323139"/>
                </a:solidFill>
                <a:latin typeface="Segoe Sans Display Semilight" pitchFamily="34" charset="0"/>
                <a:ea typeface="Segoe Sans Display Semilight" pitchFamily="34" charset="-122"/>
                <a:cs typeface="Segoe Sans Display Semilight" pitchFamily="34" charset="-120"/>
              </a:rPr>
              <a:t>Why Microsoft 365 Copilot now pairs a per-user license with usage-based billing.</a:t>
            </a:r>
            <a:endParaRPr lang="en-US" sz="1450">
              <a:solidFill>
                <a:srgbClr val="FFFFFF"/>
              </a:solidFill>
              <a:latin typeface="Arial" panose="020B0604020202020204"/>
            </a:endParaRPr>
          </a:p>
        </p:txBody>
      </p:sp>
      <p:sp>
        <p:nvSpPr>
          <p:cNvPr id="16" name="Text 13"/>
          <p:cNvSpPr/>
          <p:nvPr/>
        </p:nvSpPr>
        <p:spPr>
          <a:xfrm>
            <a:off x="504508" y="2121408"/>
            <a:ext cx="3291840" cy="3611880"/>
          </a:xfrm>
          <a:prstGeom prst="rect">
            <a:avLst/>
          </a:prstGeom>
          <a:noFill/>
          <a:ln/>
        </p:spPr>
        <p:txBody>
          <a:bodyPr wrap="square" rtlCol="0" anchor="t"/>
          <a:lstStyle/>
          <a:p>
            <a:r>
              <a:rPr lang="en-US" sz="1400" b="1">
                <a:solidFill>
                  <a:srgbClr val="000000"/>
                </a:solidFill>
                <a:latin typeface="Segoe UI Semibold" pitchFamily="34" charset="0"/>
                <a:ea typeface="Segoe UI Semibold" pitchFamily="34" charset="-122"/>
                <a:cs typeface="Segoe UI Semibold" pitchFamily="34" charset="-120"/>
              </a:rPr>
              <a:t>The license is the foundation.
</a:t>
            </a:r>
            <a:endParaRPr lang="en-US" sz="1400">
              <a:solidFill>
                <a:srgbClr val="FFFFFF"/>
              </a:solidFill>
              <a:latin typeface="Arial" panose="020B0604020202020204"/>
            </a:endParaRPr>
          </a:p>
          <a:p>
            <a:r>
              <a:rPr lang="en-US" sz="1200">
                <a:solidFill>
                  <a:srgbClr val="323139"/>
                </a:solidFill>
                <a:latin typeface="Segoe UI" pitchFamily="34" charset="0"/>
                <a:ea typeface="Segoe UI" pitchFamily="34" charset="-122"/>
                <a:cs typeface="Segoe UI" pitchFamily="34" charset="-120"/>
              </a:rPr>
              <a:t>Microsoft 365 Copilot licensing stays predictable and user-based — the baseline for AI adoption.
</a:t>
            </a:r>
            <a:endParaRPr lang="en-US" sz="1400">
              <a:solidFill>
                <a:srgbClr val="FFFFFF"/>
              </a:solidFill>
              <a:latin typeface="Arial" panose="020B0604020202020204"/>
            </a:endParaRPr>
          </a:p>
          <a:p>
            <a:r>
              <a:rPr lang="en-US" sz="1400" b="1">
                <a:solidFill>
                  <a:srgbClr val="000000"/>
                </a:solidFill>
                <a:latin typeface="Segoe UI Semibold" pitchFamily="34" charset="0"/>
                <a:ea typeface="Segoe UI Semibold" pitchFamily="34" charset="-122"/>
                <a:cs typeface="Segoe UI Semibold" pitchFamily="34" charset="-120"/>
              </a:rPr>
              <a:t>Usage-based billing is what's new.
</a:t>
            </a:r>
            <a:endParaRPr lang="en-US" sz="1400">
              <a:solidFill>
                <a:srgbClr val="FFFFFF"/>
              </a:solidFill>
              <a:latin typeface="Arial" panose="020B0604020202020204"/>
            </a:endParaRPr>
          </a:p>
          <a:p>
            <a:r>
              <a:rPr lang="en-US" sz="1200">
                <a:solidFill>
                  <a:srgbClr val="323139"/>
                </a:solidFill>
                <a:latin typeface="Segoe UI" pitchFamily="34" charset="0"/>
                <a:ea typeface="Segoe UI" pitchFamily="34" charset="-122"/>
                <a:cs typeface="Segoe UI" pitchFamily="34" charset="-120"/>
              </a:rPr>
              <a:t>As Copilot and agents execute real, long-running work, usage is tied to the work performed, not just the number of seats. More complex workflows, agent activity and API-driven scenarios are billed through Copilot Credits — scaling beyond individual productivity into end-to-end execution across systems.</a:t>
            </a:r>
            <a:r>
              <a:rPr lang="en-US" sz="1100">
                <a:solidFill>
                  <a:srgbClr val="323139"/>
                </a:solidFill>
                <a:latin typeface="Segoe UI" pitchFamily="34" charset="0"/>
                <a:ea typeface="Segoe UI" pitchFamily="34" charset="-122"/>
                <a:cs typeface="Segoe UI" pitchFamily="34" charset="-120"/>
              </a:rPr>
              <a:t>
</a:t>
            </a:r>
            <a:endParaRPr lang="en-US" sz="1250">
              <a:solidFill>
                <a:srgbClr val="FFFFFF"/>
              </a:solidFill>
              <a:latin typeface="Arial" panose="020B0604020202020204"/>
            </a:endParaRPr>
          </a:p>
          <a:p>
            <a:r>
              <a:rPr lang="en-US" sz="1150" i="1">
                <a:solidFill>
                  <a:srgbClr val="0294ED"/>
                </a:solidFill>
                <a:latin typeface="Segoe UI Semibold" pitchFamily="34" charset="0"/>
                <a:ea typeface="Segoe UI Semibold" pitchFamily="34" charset="-122"/>
                <a:cs typeface="Segoe UI Semibold" pitchFamily="34" charset="-120"/>
              </a:rPr>
              <a:t>Instead of paying only for access, customers are now paying for outcomes — the work AI performs on their behalf.</a:t>
            </a:r>
            <a:endParaRPr lang="en-US" sz="1250">
              <a:solidFill>
                <a:srgbClr val="FFFFFF"/>
              </a:solidFill>
              <a:latin typeface="Arial" panose="020B0604020202020204"/>
            </a:endParaRPr>
          </a:p>
        </p:txBody>
      </p:sp>
      <p:sp>
        <p:nvSpPr>
          <p:cNvPr id="17" name="Shape 14"/>
          <p:cNvSpPr/>
          <p:nvPr/>
        </p:nvSpPr>
        <p:spPr>
          <a:xfrm>
            <a:off x="4070668" y="2148840"/>
            <a:ext cx="3657600" cy="3657600"/>
          </a:xfrm>
          <a:prstGeom prst="roundRect">
            <a:avLst>
              <a:gd name="adj" fmla="val 2000"/>
            </a:avLst>
          </a:prstGeom>
          <a:solidFill>
            <a:srgbClr val="FFFFFF"/>
          </a:solidFill>
          <a:ln w="12700">
            <a:solidFill>
              <a:srgbClr val="EC489F"/>
            </a:solidFill>
            <a:prstDash val="solid"/>
          </a:ln>
        </p:spPr>
        <p:txBody>
          <a:bodyPr/>
          <a:lstStyle/>
          <a:p>
            <a:endParaRPr lang="en-AU">
              <a:solidFill>
                <a:srgbClr val="FFFFFF"/>
              </a:solidFill>
              <a:latin typeface="Arial" panose="020B0604020202020204"/>
            </a:endParaRPr>
          </a:p>
        </p:txBody>
      </p:sp>
      <p:sp>
        <p:nvSpPr>
          <p:cNvPr id="18" name="Shape 15"/>
          <p:cNvSpPr/>
          <p:nvPr/>
        </p:nvSpPr>
        <p:spPr>
          <a:xfrm>
            <a:off x="4070668" y="2148840"/>
            <a:ext cx="406400"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19" name="Shape 16"/>
          <p:cNvSpPr/>
          <p:nvPr/>
        </p:nvSpPr>
        <p:spPr>
          <a:xfrm>
            <a:off x="4477068" y="2148840"/>
            <a:ext cx="406400"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20" name="Shape 17"/>
          <p:cNvSpPr/>
          <p:nvPr/>
        </p:nvSpPr>
        <p:spPr>
          <a:xfrm>
            <a:off x="4883468" y="2148840"/>
            <a:ext cx="406400" cy="82296"/>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21" name="Shape 18"/>
          <p:cNvSpPr/>
          <p:nvPr/>
        </p:nvSpPr>
        <p:spPr>
          <a:xfrm>
            <a:off x="5289868" y="2148840"/>
            <a:ext cx="406400" cy="82296"/>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22" name="Shape 19"/>
          <p:cNvSpPr/>
          <p:nvPr/>
        </p:nvSpPr>
        <p:spPr>
          <a:xfrm>
            <a:off x="5696268" y="2148840"/>
            <a:ext cx="406400" cy="82296"/>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23" name="Shape 20"/>
          <p:cNvSpPr/>
          <p:nvPr/>
        </p:nvSpPr>
        <p:spPr>
          <a:xfrm>
            <a:off x="6102668" y="2148840"/>
            <a:ext cx="406400" cy="82296"/>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24" name="Shape 21"/>
          <p:cNvSpPr/>
          <p:nvPr/>
        </p:nvSpPr>
        <p:spPr>
          <a:xfrm>
            <a:off x="6509068" y="2148840"/>
            <a:ext cx="406400" cy="82296"/>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25" name="Shape 22"/>
          <p:cNvSpPr/>
          <p:nvPr/>
        </p:nvSpPr>
        <p:spPr>
          <a:xfrm>
            <a:off x="6915468" y="2148840"/>
            <a:ext cx="406400" cy="82296"/>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26" name="Shape 23"/>
          <p:cNvSpPr/>
          <p:nvPr/>
        </p:nvSpPr>
        <p:spPr>
          <a:xfrm>
            <a:off x="7321868" y="2148840"/>
            <a:ext cx="406400" cy="82296"/>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27" name="Text 24"/>
          <p:cNvSpPr/>
          <p:nvPr/>
        </p:nvSpPr>
        <p:spPr>
          <a:xfrm>
            <a:off x="4299268" y="2404872"/>
            <a:ext cx="3200400" cy="411480"/>
          </a:xfrm>
          <a:prstGeom prst="rect">
            <a:avLst/>
          </a:prstGeom>
          <a:noFill/>
          <a:ln/>
        </p:spPr>
        <p:txBody>
          <a:bodyPr wrap="square" rtlCol="0" anchor="ctr"/>
          <a:lstStyle/>
          <a:p>
            <a:pPr algn="ctr"/>
            <a:r>
              <a:rPr lang="en-US" sz="1700" b="1">
                <a:solidFill>
                  <a:srgbClr val="000000"/>
                </a:solidFill>
                <a:latin typeface="Segoe Sans Display Semibold" pitchFamily="34" charset="0"/>
                <a:ea typeface="Segoe Sans Display Semibold" pitchFamily="34" charset="-122"/>
                <a:cs typeface="Segoe Sans Display Semibold" pitchFamily="34" charset="-120"/>
              </a:rPr>
              <a:t>License</a:t>
            </a:r>
            <a:endParaRPr lang="en-US" sz="1700">
              <a:solidFill>
                <a:srgbClr val="FFFFFF"/>
              </a:solidFill>
              <a:latin typeface="Arial" panose="020B0604020202020204"/>
            </a:endParaRPr>
          </a:p>
        </p:txBody>
      </p:sp>
      <p:sp>
        <p:nvSpPr>
          <p:cNvPr id="28" name="Text 25"/>
          <p:cNvSpPr/>
          <p:nvPr/>
        </p:nvSpPr>
        <p:spPr>
          <a:xfrm>
            <a:off x="4344988" y="2898648"/>
            <a:ext cx="3108960" cy="640080"/>
          </a:xfrm>
          <a:prstGeom prst="rect">
            <a:avLst/>
          </a:prstGeom>
          <a:noFill/>
          <a:ln/>
        </p:spPr>
        <p:txBody>
          <a:bodyPr wrap="square" rtlCol="0" anchor="t"/>
          <a:lstStyle/>
          <a:p>
            <a:pPr algn="ctr"/>
            <a:r>
              <a:rPr lang="en-US" sz="1150">
                <a:solidFill>
                  <a:srgbClr val="323139"/>
                </a:solidFill>
                <a:latin typeface="Segoe UI" pitchFamily="34" charset="0"/>
                <a:ea typeface="Segoe UI" pitchFamily="34" charset="-122"/>
                <a:cs typeface="Segoe UI" pitchFamily="34" charset="-120"/>
              </a:rPr>
              <a:t>Per-user access to Copilot — a consistent, predictable baseline.</a:t>
            </a:r>
            <a:endParaRPr lang="en-US" sz="1150">
              <a:solidFill>
                <a:srgbClr val="FFFFFF"/>
              </a:solidFill>
              <a:latin typeface="Arial" panose="020B0604020202020204"/>
            </a:endParaRPr>
          </a:p>
        </p:txBody>
      </p:sp>
      <p:sp>
        <p:nvSpPr>
          <p:cNvPr id="29" name="Shape 26"/>
          <p:cNvSpPr/>
          <p:nvPr/>
        </p:nvSpPr>
        <p:spPr>
          <a:xfrm>
            <a:off x="4344988" y="3630168"/>
            <a:ext cx="3108960"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30" name="Text 27"/>
          <p:cNvSpPr/>
          <p:nvPr/>
        </p:nvSpPr>
        <p:spPr>
          <a:xfrm>
            <a:off x="4344988" y="3794760"/>
            <a:ext cx="274320" cy="365760"/>
          </a:xfrm>
          <a:prstGeom prst="rect">
            <a:avLst/>
          </a:prstGeom>
          <a:noFill/>
          <a:ln/>
        </p:spPr>
        <p:txBody>
          <a:bodyPr wrap="square" rtlCol="0" anchor="ctr"/>
          <a:lstStyle/>
          <a:p>
            <a:r>
              <a:rPr lang="en-US" sz="1200" b="1">
                <a:solidFill>
                  <a:srgbClr val="0294E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31" name="Text 28"/>
          <p:cNvSpPr/>
          <p:nvPr/>
        </p:nvSpPr>
        <p:spPr>
          <a:xfrm>
            <a:off x="4637596" y="3794760"/>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Covers everyday Microsoft 365 Copilot experiences (chat and in-app)</a:t>
            </a:r>
            <a:endParaRPr lang="en-US" sz="1100">
              <a:solidFill>
                <a:srgbClr val="FFFFFF"/>
              </a:solidFill>
              <a:latin typeface="Arial" panose="020B0604020202020204"/>
            </a:endParaRPr>
          </a:p>
        </p:txBody>
      </p:sp>
      <p:sp>
        <p:nvSpPr>
          <p:cNvPr id="32" name="Text 29"/>
          <p:cNvSpPr/>
          <p:nvPr/>
        </p:nvSpPr>
        <p:spPr>
          <a:xfrm>
            <a:off x="4344988" y="4398264"/>
            <a:ext cx="274320" cy="365760"/>
          </a:xfrm>
          <a:prstGeom prst="rect">
            <a:avLst/>
          </a:prstGeom>
          <a:noFill/>
          <a:ln/>
        </p:spPr>
        <p:txBody>
          <a:bodyPr wrap="square" rtlCol="0" anchor="ctr"/>
          <a:lstStyle/>
          <a:p>
            <a:r>
              <a:rPr lang="en-US" sz="1200" b="1">
                <a:solidFill>
                  <a:srgbClr val="0294E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33" name="Text 30"/>
          <p:cNvSpPr/>
          <p:nvPr/>
        </p:nvSpPr>
        <p:spPr>
          <a:xfrm>
            <a:off x="4637596" y="4398264"/>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Needed for users who benefit from AI acting on their behalf</a:t>
            </a:r>
            <a:endParaRPr lang="en-US" sz="1100">
              <a:solidFill>
                <a:srgbClr val="FFFFFF"/>
              </a:solidFill>
              <a:latin typeface="Arial" panose="020B0604020202020204"/>
            </a:endParaRPr>
          </a:p>
        </p:txBody>
      </p:sp>
      <p:sp>
        <p:nvSpPr>
          <p:cNvPr id="34" name="Text 31"/>
          <p:cNvSpPr/>
          <p:nvPr/>
        </p:nvSpPr>
        <p:spPr>
          <a:xfrm>
            <a:off x="4344988" y="5001768"/>
            <a:ext cx="274320" cy="365760"/>
          </a:xfrm>
          <a:prstGeom prst="rect">
            <a:avLst/>
          </a:prstGeom>
          <a:noFill/>
          <a:ln/>
        </p:spPr>
        <p:txBody>
          <a:bodyPr wrap="square" rtlCol="0" anchor="ctr"/>
          <a:lstStyle/>
          <a:p>
            <a:r>
              <a:rPr lang="en-US" sz="1200" b="1">
                <a:solidFill>
                  <a:srgbClr val="0294E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35" name="Text 32"/>
          <p:cNvSpPr/>
          <p:nvPr/>
        </p:nvSpPr>
        <p:spPr>
          <a:xfrm>
            <a:off x="4637596" y="5001768"/>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Scales with the number of users, not the amount of work</a:t>
            </a:r>
            <a:endParaRPr lang="en-US" sz="1100">
              <a:solidFill>
                <a:srgbClr val="FFFFFF"/>
              </a:solidFill>
              <a:latin typeface="Arial" panose="020B0604020202020204"/>
            </a:endParaRPr>
          </a:p>
        </p:txBody>
      </p:sp>
      <p:sp>
        <p:nvSpPr>
          <p:cNvPr id="36" name="Shape 33"/>
          <p:cNvSpPr/>
          <p:nvPr/>
        </p:nvSpPr>
        <p:spPr>
          <a:xfrm>
            <a:off x="7984300" y="2148840"/>
            <a:ext cx="3657600" cy="3657600"/>
          </a:xfrm>
          <a:prstGeom prst="roundRect">
            <a:avLst>
              <a:gd name="adj" fmla="val 2000"/>
            </a:avLst>
          </a:prstGeom>
          <a:solidFill>
            <a:srgbClr val="FFFFFF"/>
          </a:solidFill>
          <a:ln w="12700">
            <a:solidFill>
              <a:srgbClr val="EC489F"/>
            </a:solidFill>
            <a:prstDash val="solid"/>
          </a:ln>
        </p:spPr>
        <p:txBody>
          <a:bodyPr/>
          <a:lstStyle/>
          <a:p>
            <a:endParaRPr lang="en-AU">
              <a:solidFill>
                <a:srgbClr val="FFFFFF"/>
              </a:solidFill>
              <a:latin typeface="Arial" panose="020B0604020202020204"/>
            </a:endParaRPr>
          </a:p>
        </p:txBody>
      </p:sp>
      <p:sp>
        <p:nvSpPr>
          <p:cNvPr id="37" name="Shape 34"/>
          <p:cNvSpPr/>
          <p:nvPr/>
        </p:nvSpPr>
        <p:spPr>
          <a:xfrm>
            <a:off x="7984300" y="2148840"/>
            <a:ext cx="406400" cy="82296"/>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38" name="Shape 35"/>
          <p:cNvSpPr/>
          <p:nvPr/>
        </p:nvSpPr>
        <p:spPr>
          <a:xfrm>
            <a:off x="8390700" y="2148840"/>
            <a:ext cx="406400" cy="82296"/>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39" name="Shape 36"/>
          <p:cNvSpPr/>
          <p:nvPr/>
        </p:nvSpPr>
        <p:spPr>
          <a:xfrm>
            <a:off x="8797100" y="2148840"/>
            <a:ext cx="406400" cy="82296"/>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40" name="Shape 37"/>
          <p:cNvSpPr/>
          <p:nvPr/>
        </p:nvSpPr>
        <p:spPr>
          <a:xfrm>
            <a:off x="9203500" y="2148840"/>
            <a:ext cx="406400" cy="82296"/>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41" name="Shape 38"/>
          <p:cNvSpPr/>
          <p:nvPr/>
        </p:nvSpPr>
        <p:spPr>
          <a:xfrm>
            <a:off x="9609900" y="2148840"/>
            <a:ext cx="406400" cy="82296"/>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42" name="Shape 39"/>
          <p:cNvSpPr/>
          <p:nvPr/>
        </p:nvSpPr>
        <p:spPr>
          <a:xfrm>
            <a:off x="10016300" y="2148840"/>
            <a:ext cx="406400" cy="82296"/>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43" name="Shape 40"/>
          <p:cNvSpPr/>
          <p:nvPr/>
        </p:nvSpPr>
        <p:spPr>
          <a:xfrm>
            <a:off x="10422700" y="2148840"/>
            <a:ext cx="406400" cy="82296"/>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44" name="Shape 41"/>
          <p:cNvSpPr/>
          <p:nvPr/>
        </p:nvSpPr>
        <p:spPr>
          <a:xfrm>
            <a:off x="10829100" y="2148840"/>
            <a:ext cx="406400" cy="82296"/>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45" name="Shape 42"/>
          <p:cNvSpPr/>
          <p:nvPr/>
        </p:nvSpPr>
        <p:spPr>
          <a:xfrm>
            <a:off x="11235500" y="2148840"/>
            <a:ext cx="406400" cy="82296"/>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46" name="Text 43"/>
          <p:cNvSpPr/>
          <p:nvPr/>
        </p:nvSpPr>
        <p:spPr>
          <a:xfrm>
            <a:off x="8212900" y="2404872"/>
            <a:ext cx="3200400" cy="411480"/>
          </a:xfrm>
          <a:prstGeom prst="rect">
            <a:avLst/>
          </a:prstGeom>
          <a:noFill/>
          <a:ln/>
        </p:spPr>
        <p:txBody>
          <a:bodyPr wrap="square" rtlCol="0" anchor="ctr"/>
          <a:lstStyle/>
          <a:p>
            <a:pPr algn="ctr"/>
            <a:r>
              <a:rPr lang="en-US" sz="1700" b="1">
                <a:solidFill>
                  <a:srgbClr val="000000"/>
                </a:solidFill>
                <a:latin typeface="Segoe Sans Display Semibold" pitchFamily="34" charset="0"/>
                <a:ea typeface="Segoe Sans Display Semibold" pitchFamily="34" charset="-122"/>
                <a:cs typeface="Segoe Sans Display Semibold" pitchFamily="34" charset="-120"/>
              </a:rPr>
              <a:t>Usage-based billing</a:t>
            </a:r>
            <a:endParaRPr lang="en-US" sz="1700">
              <a:solidFill>
                <a:srgbClr val="FFFFFF"/>
              </a:solidFill>
              <a:latin typeface="Arial" panose="020B0604020202020204"/>
            </a:endParaRPr>
          </a:p>
        </p:txBody>
      </p:sp>
      <p:sp>
        <p:nvSpPr>
          <p:cNvPr id="47" name="Text 44"/>
          <p:cNvSpPr/>
          <p:nvPr/>
        </p:nvSpPr>
        <p:spPr>
          <a:xfrm>
            <a:off x="8258620" y="2898648"/>
            <a:ext cx="3108960" cy="640080"/>
          </a:xfrm>
          <a:prstGeom prst="rect">
            <a:avLst/>
          </a:prstGeom>
          <a:noFill/>
          <a:ln/>
        </p:spPr>
        <p:txBody>
          <a:bodyPr wrap="square" rtlCol="0" anchor="t"/>
          <a:lstStyle/>
          <a:p>
            <a:pPr algn="ctr"/>
            <a:r>
              <a:rPr lang="en-US" sz="1150">
                <a:solidFill>
                  <a:srgbClr val="323139"/>
                </a:solidFill>
                <a:latin typeface="Segoe UI" pitchFamily="34" charset="0"/>
                <a:ea typeface="Segoe UI" pitchFamily="34" charset="-122"/>
                <a:cs typeface="Segoe UI" pitchFamily="34" charset="-120"/>
              </a:rPr>
              <a:t>Billed when AI performs real work across agents, APIs and long-running workflows.</a:t>
            </a:r>
            <a:endParaRPr lang="en-US" sz="1150">
              <a:solidFill>
                <a:srgbClr val="FFFFFF"/>
              </a:solidFill>
              <a:latin typeface="Arial" panose="020B0604020202020204"/>
            </a:endParaRPr>
          </a:p>
        </p:txBody>
      </p:sp>
      <p:sp>
        <p:nvSpPr>
          <p:cNvPr id="48" name="Shape 45"/>
          <p:cNvSpPr/>
          <p:nvPr/>
        </p:nvSpPr>
        <p:spPr>
          <a:xfrm>
            <a:off x="8258620" y="3630168"/>
            <a:ext cx="3108960" cy="0"/>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9" name="Text 46"/>
          <p:cNvSpPr/>
          <p:nvPr/>
        </p:nvSpPr>
        <p:spPr>
          <a:xfrm>
            <a:off x="8258620" y="3794760"/>
            <a:ext cx="274320" cy="365760"/>
          </a:xfrm>
          <a:prstGeom prst="rect">
            <a:avLst/>
          </a:prstGeom>
          <a:noFill/>
          <a:ln/>
        </p:spPr>
        <p:txBody>
          <a:bodyPr wrap="square" rtlCol="0" anchor="ctr"/>
          <a:lstStyle/>
          <a:p>
            <a:r>
              <a:rPr lang="en-US" sz="1200" b="1">
                <a:solidFill>
                  <a:srgbClr val="01B08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50" name="Text 47"/>
          <p:cNvSpPr/>
          <p:nvPr/>
        </p:nvSpPr>
        <p:spPr>
          <a:xfrm>
            <a:off x="8551228" y="3794760"/>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Applies to agents, Cowork execution and the Work IQ API</a:t>
            </a:r>
            <a:endParaRPr lang="en-US" sz="1100">
              <a:solidFill>
                <a:srgbClr val="FFFFFF"/>
              </a:solidFill>
              <a:latin typeface="Arial" panose="020B0604020202020204"/>
            </a:endParaRPr>
          </a:p>
        </p:txBody>
      </p:sp>
      <p:sp>
        <p:nvSpPr>
          <p:cNvPr id="51" name="Text 48"/>
          <p:cNvSpPr/>
          <p:nvPr/>
        </p:nvSpPr>
        <p:spPr>
          <a:xfrm>
            <a:off x="8258620" y="4398264"/>
            <a:ext cx="274320" cy="365760"/>
          </a:xfrm>
          <a:prstGeom prst="rect">
            <a:avLst/>
          </a:prstGeom>
          <a:noFill/>
          <a:ln/>
        </p:spPr>
        <p:txBody>
          <a:bodyPr wrap="square" rtlCol="0" anchor="ctr"/>
          <a:lstStyle/>
          <a:p>
            <a:r>
              <a:rPr lang="en-US" sz="1200" b="1">
                <a:solidFill>
                  <a:srgbClr val="01B08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52" name="Text 49"/>
          <p:cNvSpPr/>
          <p:nvPr/>
        </p:nvSpPr>
        <p:spPr>
          <a:xfrm>
            <a:off x="8551228" y="4398264"/>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Scales with the amount and complexity of work performed</a:t>
            </a:r>
            <a:endParaRPr lang="en-US" sz="1100">
              <a:solidFill>
                <a:srgbClr val="FFFFFF"/>
              </a:solidFill>
              <a:latin typeface="Arial" panose="020B0604020202020204"/>
            </a:endParaRPr>
          </a:p>
        </p:txBody>
      </p:sp>
      <p:sp>
        <p:nvSpPr>
          <p:cNvPr id="53" name="Text 50"/>
          <p:cNvSpPr/>
          <p:nvPr/>
        </p:nvSpPr>
        <p:spPr>
          <a:xfrm>
            <a:off x="8258620" y="5001768"/>
            <a:ext cx="274320" cy="365760"/>
          </a:xfrm>
          <a:prstGeom prst="rect">
            <a:avLst/>
          </a:prstGeom>
          <a:noFill/>
          <a:ln/>
        </p:spPr>
        <p:txBody>
          <a:bodyPr wrap="square" rtlCol="0" anchor="ctr"/>
          <a:lstStyle/>
          <a:p>
            <a:r>
              <a:rPr lang="en-US" sz="1200" b="1">
                <a:solidFill>
                  <a:srgbClr val="01B08D"/>
                </a:solidFill>
                <a:latin typeface="Segoe UI Semibold" pitchFamily="34" charset="0"/>
                <a:ea typeface="Segoe UI Semibold" pitchFamily="34" charset="-122"/>
                <a:cs typeface="Segoe UI Semibold" pitchFamily="34" charset="-120"/>
              </a:rPr>
              <a:t>✓</a:t>
            </a:r>
            <a:endParaRPr lang="en-US" sz="1200">
              <a:solidFill>
                <a:srgbClr val="FFFFFF"/>
              </a:solidFill>
              <a:latin typeface="Arial" panose="020B0604020202020204"/>
            </a:endParaRPr>
          </a:p>
        </p:txBody>
      </p:sp>
      <p:sp>
        <p:nvSpPr>
          <p:cNvPr id="54" name="Text 51"/>
          <p:cNvSpPr/>
          <p:nvPr/>
        </p:nvSpPr>
        <p:spPr>
          <a:xfrm>
            <a:off x="8551228" y="5001768"/>
            <a:ext cx="2834640" cy="566928"/>
          </a:xfrm>
          <a:prstGeom prst="rect">
            <a:avLst/>
          </a:prstGeom>
          <a:noFill/>
          <a:ln/>
        </p:spPr>
        <p:txBody>
          <a:bodyPr wrap="square" rtlCol="0" anchor="t"/>
          <a:lstStyle/>
          <a:p>
            <a:pPr>
              <a:lnSpc>
                <a:spcPct val="98000"/>
              </a:lnSpc>
            </a:pPr>
            <a:r>
              <a:rPr lang="en-US" sz="1100">
                <a:solidFill>
                  <a:srgbClr val="323139"/>
                </a:solidFill>
                <a:latin typeface="Segoe UI" pitchFamily="34" charset="0"/>
                <a:ea typeface="Segoe UI" pitchFamily="34" charset="-122"/>
                <a:cs typeface="Segoe UI" pitchFamily="34" charset="-120"/>
              </a:rPr>
              <a:t>Billed through Copilot Credits — metered, pooled, governed</a:t>
            </a:r>
            <a:endParaRPr lang="en-US" sz="11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9279D792-7D31-C2FB-B4CF-A932057FFDB9}"/>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USAGE-BASED BILLING</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493776"/>
            <a:ext cx="10972800" cy="475488"/>
          </a:xfrm>
          <a:prstGeom prst="rect">
            <a:avLst/>
          </a:prstGeom>
          <a:noFill/>
          <a:ln/>
        </p:spPr>
        <p:txBody>
          <a:bodyPr wrap="square" rtlCol="0" anchor="ctr"/>
          <a:lstStyle/>
          <a:p>
            <a:r>
              <a:rPr lang="en-US" sz="2500" b="1">
                <a:solidFill>
                  <a:srgbClr val="000000"/>
                </a:solidFill>
                <a:latin typeface="Segoe Sans Display Semibold" pitchFamily="34" charset="0"/>
                <a:ea typeface="Segoe Sans Display Semibold" pitchFamily="34" charset="-122"/>
                <a:cs typeface="Segoe Sans Display Semibold" pitchFamily="34" charset="-120"/>
              </a:rPr>
              <a:t>Flat licensing falls short for power users</a:t>
            </a:r>
            <a:endParaRPr lang="en-US" sz="2500">
              <a:solidFill>
                <a:srgbClr val="FFFFFF"/>
              </a:solidFill>
              <a:latin typeface="Arial" panose="020B0604020202020204"/>
            </a:endParaRPr>
          </a:p>
        </p:txBody>
      </p:sp>
      <p:sp>
        <p:nvSpPr>
          <p:cNvPr id="15" name="Text 12"/>
          <p:cNvSpPr/>
          <p:nvPr/>
        </p:nvSpPr>
        <p:spPr>
          <a:xfrm>
            <a:off x="504508" y="1042416"/>
            <a:ext cx="11155680" cy="310896"/>
          </a:xfrm>
          <a:prstGeom prst="rect">
            <a:avLst/>
          </a:prstGeom>
          <a:noFill/>
          <a:ln/>
        </p:spPr>
        <p:txBody>
          <a:bodyPr wrap="square" rtlCol="0" anchor="ctr"/>
          <a:lstStyle/>
          <a:p>
            <a:r>
              <a:rPr lang="en-US" sz="1300">
                <a:solidFill>
                  <a:srgbClr val="323139"/>
                </a:solidFill>
                <a:latin typeface="Segoe Sans Display Semilight" pitchFamily="34" charset="0"/>
                <a:ea typeface="Segoe Sans Display Semilight" pitchFamily="34" charset="-122"/>
                <a:cs typeface="Segoe Sans Display Semilight" pitchFamily="34" charset="-120"/>
              </a:rPr>
              <a:t>Usage-based billing keeps spend predictable and smooths out spikes — credits are metered, pooled and governed.</a:t>
            </a:r>
            <a:endParaRPr lang="en-US" sz="1300">
              <a:solidFill>
                <a:srgbClr val="FFFFFF"/>
              </a:solidFill>
              <a:latin typeface="Arial" panose="020B0604020202020204"/>
            </a:endParaRPr>
          </a:p>
        </p:txBody>
      </p:sp>
      <p:sp>
        <p:nvSpPr>
          <p:cNvPr id="16" name="Shape 13"/>
          <p:cNvSpPr/>
          <p:nvPr/>
        </p:nvSpPr>
        <p:spPr>
          <a:xfrm>
            <a:off x="3247708" y="1481328"/>
            <a:ext cx="4069080" cy="402336"/>
          </a:xfrm>
          <a:prstGeom prst="roundRect">
            <a:avLst>
              <a:gd name="adj" fmla="val 11364"/>
            </a:avLst>
          </a:prstGeom>
          <a:solidFill>
            <a:srgbClr val="6E6D78"/>
          </a:solidFill>
          <a:ln/>
        </p:spPr>
        <p:txBody>
          <a:bodyPr/>
          <a:lstStyle/>
          <a:p>
            <a:endParaRPr lang="en-AU">
              <a:solidFill>
                <a:srgbClr val="FFFFFF"/>
              </a:solidFill>
              <a:latin typeface="Arial" panose="020B0604020202020204"/>
            </a:endParaRPr>
          </a:p>
        </p:txBody>
      </p:sp>
      <p:sp>
        <p:nvSpPr>
          <p:cNvPr id="17" name="Text 14"/>
          <p:cNvSpPr/>
          <p:nvPr/>
        </p:nvSpPr>
        <p:spPr>
          <a:xfrm>
            <a:off x="3476308" y="1481328"/>
            <a:ext cx="3703320" cy="402336"/>
          </a:xfrm>
          <a:prstGeom prst="rect">
            <a:avLst/>
          </a:prstGeom>
          <a:noFill/>
          <a:ln/>
        </p:spPr>
        <p:txBody>
          <a:bodyPr wrap="square" rtlCol="0" anchor="ctr"/>
          <a:lstStyle/>
          <a:p>
            <a:r>
              <a:rPr lang="en-US" sz="1250" b="1">
                <a:solidFill>
                  <a:srgbClr val="FFFFFF"/>
                </a:solidFill>
                <a:latin typeface="Segoe UI Semibold" pitchFamily="34" charset="0"/>
                <a:ea typeface="Segoe UI Semibold" pitchFamily="34" charset="-122"/>
                <a:cs typeface="Segoe UI Semibold" pitchFamily="34" charset="-120"/>
              </a:rPr>
              <a:t>Today (Licensing)</a:t>
            </a:r>
            <a:endParaRPr lang="en-US" sz="1250">
              <a:solidFill>
                <a:srgbClr val="FFFFFF"/>
              </a:solidFill>
              <a:latin typeface="Arial" panose="020B0604020202020204"/>
            </a:endParaRPr>
          </a:p>
        </p:txBody>
      </p:sp>
      <p:sp>
        <p:nvSpPr>
          <p:cNvPr id="18" name="Shape 15"/>
          <p:cNvSpPr/>
          <p:nvPr/>
        </p:nvSpPr>
        <p:spPr>
          <a:xfrm>
            <a:off x="7408228" y="1481328"/>
            <a:ext cx="4187952" cy="402336"/>
          </a:xfrm>
          <a:prstGeom prst="roundRect">
            <a:avLst>
              <a:gd name="adj" fmla="val 11364"/>
            </a:avLst>
          </a:prstGeom>
          <a:solidFill>
            <a:schemeClr val="accent2"/>
          </a:solidFill>
          <a:ln/>
        </p:spPr>
        <p:txBody>
          <a:bodyPr/>
          <a:lstStyle/>
          <a:p>
            <a:endParaRPr lang="en-AU">
              <a:solidFill>
                <a:srgbClr val="FFFFFF"/>
              </a:solidFill>
              <a:latin typeface="Arial" panose="020B0604020202020204"/>
            </a:endParaRPr>
          </a:p>
        </p:txBody>
      </p:sp>
      <p:sp>
        <p:nvSpPr>
          <p:cNvPr id="19" name="Text 16"/>
          <p:cNvSpPr/>
          <p:nvPr/>
        </p:nvSpPr>
        <p:spPr>
          <a:xfrm>
            <a:off x="7636828" y="1481328"/>
            <a:ext cx="3730752" cy="402336"/>
          </a:xfrm>
          <a:prstGeom prst="rect">
            <a:avLst/>
          </a:prstGeom>
          <a:noFill/>
          <a:ln/>
        </p:spPr>
        <p:txBody>
          <a:bodyPr wrap="square" rtlCol="0" anchor="ctr"/>
          <a:lstStyle/>
          <a:p>
            <a:r>
              <a:rPr lang="en-US" sz="1250" b="1">
                <a:solidFill>
                  <a:srgbClr val="FFFFFF"/>
                </a:solidFill>
                <a:latin typeface="Segoe UI Semibold" pitchFamily="34" charset="0"/>
                <a:ea typeface="Segoe UI Semibold" pitchFamily="34" charset="-122"/>
                <a:cs typeface="Segoe UI Semibold" pitchFamily="34" charset="-120"/>
              </a:rPr>
              <a:t>With Cost Management</a:t>
            </a:r>
            <a:endParaRPr lang="en-US" sz="1250">
              <a:solidFill>
                <a:srgbClr val="FFFFFF"/>
              </a:solidFill>
              <a:latin typeface="Arial" panose="020B0604020202020204"/>
            </a:endParaRPr>
          </a:p>
        </p:txBody>
      </p:sp>
      <p:sp>
        <p:nvSpPr>
          <p:cNvPr id="20" name="Shape 17"/>
          <p:cNvSpPr/>
          <p:nvPr/>
        </p:nvSpPr>
        <p:spPr>
          <a:xfrm>
            <a:off x="504508" y="1938528"/>
            <a:ext cx="11091672" cy="457200"/>
          </a:xfrm>
          <a:prstGeom prst="rect">
            <a:avLst/>
          </a:prstGeom>
          <a:solidFill>
            <a:srgbClr val="F7F7FA"/>
          </a:solidFill>
          <a:ln/>
        </p:spPr>
        <p:txBody>
          <a:bodyPr/>
          <a:lstStyle/>
          <a:p>
            <a:endParaRPr lang="en-AU">
              <a:solidFill>
                <a:srgbClr val="FFFFFF"/>
              </a:solidFill>
              <a:latin typeface="Arial" panose="020B0604020202020204"/>
            </a:endParaRPr>
          </a:p>
        </p:txBody>
      </p:sp>
      <p:sp>
        <p:nvSpPr>
          <p:cNvPr id="21" name="Text 18"/>
          <p:cNvSpPr/>
          <p:nvPr/>
        </p:nvSpPr>
        <p:spPr>
          <a:xfrm>
            <a:off x="595948" y="1938528"/>
            <a:ext cx="2606040" cy="457200"/>
          </a:xfrm>
          <a:prstGeom prst="rect">
            <a:avLst/>
          </a:prstGeom>
          <a:noFill/>
          <a:ln/>
        </p:spPr>
        <p:txBody>
          <a:bodyPr wrap="square" rtlCol="0" anchor="ctr"/>
          <a:lstStyle/>
          <a:p>
            <a:r>
              <a:rPr lang="en-US" sz="1150" b="1">
                <a:solidFill>
                  <a:srgbClr val="000000"/>
                </a:solidFill>
                <a:latin typeface="Segoe UI Semibold" pitchFamily="34" charset="0"/>
                <a:ea typeface="Segoe UI Semibold" pitchFamily="34" charset="-122"/>
                <a:cs typeface="Segoe UI Semibold" pitchFamily="34" charset="-120"/>
              </a:rPr>
              <a:t>Most users</a:t>
            </a:r>
            <a:endParaRPr lang="en-US" sz="1150">
              <a:solidFill>
                <a:srgbClr val="FFFFFF"/>
              </a:solidFill>
              <a:latin typeface="Arial" panose="020B0604020202020204"/>
            </a:endParaRPr>
          </a:p>
        </p:txBody>
      </p:sp>
      <p:sp>
        <p:nvSpPr>
          <p:cNvPr id="22" name="Text 19"/>
          <p:cNvSpPr/>
          <p:nvPr/>
        </p:nvSpPr>
        <p:spPr>
          <a:xfrm>
            <a:off x="3476308" y="1938528"/>
            <a:ext cx="3749040" cy="457200"/>
          </a:xfrm>
          <a:prstGeom prst="rect">
            <a:avLst/>
          </a:prstGeom>
          <a:noFill/>
          <a:ln/>
        </p:spPr>
        <p:txBody>
          <a:bodyPr wrap="square" rtlCol="0" anchor="ctr"/>
          <a:lstStyle/>
          <a:p>
            <a:r>
              <a:rPr lang="en-US" sz="1100">
                <a:solidFill>
                  <a:srgbClr val="323139"/>
                </a:solidFill>
                <a:latin typeface="Segoe UI" pitchFamily="34" charset="0"/>
                <a:ea typeface="Segoe UI" pitchFamily="34" charset="-122"/>
                <a:cs typeface="Segoe UI" pitchFamily="34" charset="-120"/>
              </a:rPr>
              <a:t>Predictable baseline (M365 Copilot licence)</a:t>
            </a:r>
            <a:endParaRPr lang="en-US" sz="1100">
              <a:solidFill>
                <a:srgbClr val="FFFFFF"/>
              </a:solidFill>
              <a:latin typeface="Arial" panose="020B0604020202020204"/>
            </a:endParaRPr>
          </a:p>
        </p:txBody>
      </p:sp>
      <p:sp>
        <p:nvSpPr>
          <p:cNvPr id="23" name="Text 20"/>
          <p:cNvSpPr/>
          <p:nvPr/>
        </p:nvSpPr>
        <p:spPr>
          <a:xfrm>
            <a:off x="7636828" y="1938528"/>
            <a:ext cx="3776472" cy="457200"/>
          </a:xfrm>
          <a:prstGeom prst="rect">
            <a:avLst/>
          </a:prstGeom>
          <a:noFill/>
          <a:ln/>
        </p:spPr>
        <p:txBody>
          <a:bodyPr wrap="square" rtlCol="0" anchor="ctr"/>
          <a:lstStyle/>
          <a:p>
            <a:r>
              <a:rPr lang="en-US" sz="1100" b="1">
                <a:solidFill>
                  <a:srgbClr val="000000"/>
                </a:solidFill>
                <a:latin typeface="Segoe UI Semibold" pitchFamily="34" charset="0"/>
                <a:ea typeface="Segoe UI Semibold" pitchFamily="34" charset="-122"/>
                <a:cs typeface="Segoe UI Semibold" pitchFamily="34" charset="-120"/>
              </a:rPr>
              <a:t>Unchanged — the licence remains the floor</a:t>
            </a:r>
            <a:endParaRPr lang="en-US" sz="1100">
              <a:solidFill>
                <a:srgbClr val="FFFFFF"/>
              </a:solidFill>
              <a:latin typeface="Arial" panose="020B0604020202020204"/>
            </a:endParaRPr>
          </a:p>
        </p:txBody>
      </p:sp>
      <p:sp>
        <p:nvSpPr>
          <p:cNvPr id="24" name="Text 21"/>
          <p:cNvSpPr/>
          <p:nvPr/>
        </p:nvSpPr>
        <p:spPr>
          <a:xfrm>
            <a:off x="595948" y="2395728"/>
            <a:ext cx="2606040" cy="457200"/>
          </a:xfrm>
          <a:prstGeom prst="rect">
            <a:avLst/>
          </a:prstGeom>
          <a:noFill/>
          <a:ln/>
        </p:spPr>
        <p:txBody>
          <a:bodyPr wrap="square" rtlCol="0" anchor="ctr"/>
          <a:lstStyle/>
          <a:p>
            <a:r>
              <a:rPr lang="en-US" sz="1150" b="1">
                <a:solidFill>
                  <a:srgbClr val="000000"/>
                </a:solidFill>
                <a:latin typeface="Segoe UI Semibold" pitchFamily="34" charset="0"/>
                <a:ea typeface="Segoe UI Semibold" pitchFamily="34" charset="-122"/>
                <a:cs typeface="Segoe UI Semibold" pitchFamily="34" charset="-120"/>
              </a:rPr>
              <a:t>Power users + agents</a:t>
            </a:r>
            <a:endParaRPr lang="en-US" sz="1150">
              <a:solidFill>
                <a:srgbClr val="FFFFFF"/>
              </a:solidFill>
              <a:latin typeface="Arial" panose="020B0604020202020204"/>
            </a:endParaRPr>
          </a:p>
        </p:txBody>
      </p:sp>
      <p:sp>
        <p:nvSpPr>
          <p:cNvPr id="25" name="Text 22"/>
          <p:cNvSpPr/>
          <p:nvPr/>
        </p:nvSpPr>
        <p:spPr>
          <a:xfrm>
            <a:off x="3476308" y="2395728"/>
            <a:ext cx="3749040" cy="457200"/>
          </a:xfrm>
          <a:prstGeom prst="rect">
            <a:avLst/>
          </a:prstGeom>
          <a:noFill/>
          <a:ln/>
        </p:spPr>
        <p:txBody>
          <a:bodyPr wrap="square" rtlCol="0" anchor="ctr"/>
          <a:lstStyle/>
          <a:p>
            <a:r>
              <a:rPr lang="en-US" sz="1100">
                <a:solidFill>
                  <a:srgbClr val="323139"/>
                </a:solidFill>
                <a:latin typeface="Segoe UI" pitchFamily="34" charset="0"/>
                <a:ea typeface="Segoe UI" pitchFamily="34" charset="-122"/>
                <a:cs typeface="Segoe UI" pitchFamily="34" charset="-120"/>
              </a:rPr>
              <a:t>Capped or unpredictable cost</a:t>
            </a:r>
            <a:endParaRPr lang="en-US" sz="1100">
              <a:solidFill>
                <a:srgbClr val="FFFFFF"/>
              </a:solidFill>
              <a:latin typeface="Arial" panose="020B0604020202020204"/>
            </a:endParaRPr>
          </a:p>
        </p:txBody>
      </p:sp>
      <p:sp>
        <p:nvSpPr>
          <p:cNvPr id="26" name="Text 23"/>
          <p:cNvSpPr/>
          <p:nvPr/>
        </p:nvSpPr>
        <p:spPr>
          <a:xfrm>
            <a:off x="7636828" y="2395728"/>
            <a:ext cx="3776472" cy="457200"/>
          </a:xfrm>
          <a:prstGeom prst="rect">
            <a:avLst/>
          </a:prstGeom>
          <a:noFill/>
          <a:ln/>
        </p:spPr>
        <p:txBody>
          <a:bodyPr wrap="square" rtlCol="0" anchor="ctr"/>
          <a:lstStyle/>
          <a:p>
            <a:r>
              <a:rPr lang="en-US" sz="1100" b="1">
                <a:solidFill>
                  <a:srgbClr val="000000"/>
                </a:solidFill>
                <a:latin typeface="Segoe UI Semibold" pitchFamily="34" charset="0"/>
                <a:ea typeface="Segoe UI Semibold" pitchFamily="34" charset="-122"/>
                <a:cs typeface="Segoe UI Semibold" pitchFamily="34" charset="-120"/>
              </a:rPr>
              <a:t>Variable use billed through Copilot Credits</a:t>
            </a:r>
            <a:endParaRPr lang="en-US" sz="1100">
              <a:solidFill>
                <a:srgbClr val="FFFFFF"/>
              </a:solidFill>
              <a:latin typeface="Arial" panose="020B0604020202020204"/>
            </a:endParaRPr>
          </a:p>
        </p:txBody>
      </p:sp>
      <p:sp>
        <p:nvSpPr>
          <p:cNvPr id="27" name="Shape 24"/>
          <p:cNvSpPr/>
          <p:nvPr/>
        </p:nvSpPr>
        <p:spPr>
          <a:xfrm>
            <a:off x="504508" y="2852928"/>
            <a:ext cx="11091672" cy="457200"/>
          </a:xfrm>
          <a:prstGeom prst="rect">
            <a:avLst/>
          </a:prstGeom>
          <a:solidFill>
            <a:srgbClr val="F7F7FA"/>
          </a:solidFill>
          <a:ln/>
        </p:spPr>
        <p:txBody>
          <a:bodyPr/>
          <a:lstStyle/>
          <a:p>
            <a:endParaRPr lang="en-AU">
              <a:solidFill>
                <a:srgbClr val="FFFFFF"/>
              </a:solidFill>
              <a:latin typeface="Arial" panose="020B0604020202020204"/>
            </a:endParaRPr>
          </a:p>
        </p:txBody>
      </p:sp>
      <p:sp>
        <p:nvSpPr>
          <p:cNvPr id="28" name="Text 25"/>
          <p:cNvSpPr/>
          <p:nvPr/>
        </p:nvSpPr>
        <p:spPr>
          <a:xfrm>
            <a:off x="595948" y="2852928"/>
            <a:ext cx="2606040" cy="457200"/>
          </a:xfrm>
          <a:prstGeom prst="rect">
            <a:avLst/>
          </a:prstGeom>
          <a:noFill/>
          <a:ln/>
        </p:spPr>
        <p:txBody>
          <a:bodyPr wrap="square" rtlCol="0" anchor="ctr"/>
          <a:lstStyle/>
          <a:p>
            <a:r>
              <a:rPr lang="en-US" sz="1150" b="1">
                <a:solidFill>
                  <a:srgbClr val="000000"/>
                </a:solidFill>
                <a:latin typeface="Segoe UI Semibold" pitchFamily="34" charset="0"/>
                <a:ea typeface="Segoe UI Semibold" pitchFamily="34" charset="-122"/>
                <a:cs typeface="Segoe UI Semibold" pitchFamily="34" charset="-120"/>
              </a:rPr>
              <a:t>Billing currency</a:t>
            </a:r>
            <a:endParaRPr lang="en-US" sz="1150">
              <a:solidFill>
                <a:srgbClr val="FFFFFF"/>
              </a:solidFill>
              <a:latin typeface="Arial" panose="020B0604020202020204"/>
            </a:endParaRPr>
          </a:p>
        </p:txBody>
      </p:sp>
      <p:sp>
        <p:nvSpPr>
          <p:cNvPr id="29" name="Text 26"/>
          <p:cNvSpPr/>
          <p:nvPr/>
        </p:nvSpPr>
        <p:spPr>
          <a:xfrm>
            <a:off x="3476308" y="2852928"/>
            <a:ext cx="3749040" cy="457200"/>
          </a:xfrm>
          <a:prstGeom prst="rect">
            <a:avLst/>
          </a:prstGeom>
          <a:noFill/>
          <a:ln/>
        </p:spPr>
        <p:txBody>
          <a:bodyPr wrap="square" rtlCol="0" anchor="ctr"/>
          <a:lstStyle/>
          <a:p>
            <a:r>
              <a:rPr lang="en-US" sz="1100">
                <a:solidFill>
                  <a:srgbClr val="323139"/>
                </a:solidFill>
                <a:latin typeface="Segoe UI" pitchFamily="34" charset="0"/>
                <a:ea typeface="Segoe UI" pitchFamily="34" charset="-122"/>
                <a:cs typeface="Segoe UI" pitchFamily="34" charset="-120"/>
              </a:rPr>
              <a:t>Per-seat SKU</a:t>
            </a:r>
            <a:endParaRPr lang="en-US" sz="1100">
              <a:solidFill>
                <a:srgbClr val="FFFFFF"/>
              </a:solidFill>
              <a:latin typeface="Arial" panose="020B0604020202020204"/>
            </a:endParaRPr>
          </a:p>
        </p:txBody>
      </p:sp>
      <p:sp>
        <p:nvSpPr>
          <p:cNvPr id="30" name="Text 27"/>
          <p:cNvSpPr/>
          <p:nvPr/>
        </p:nvSpPr>
        <p:spPr>
          <a:xfrm>
            <a:off x="7636828" y="2852928"/>
            <a:ext cx="3776472" cy="457200"/>
          </a:xfrm>
          <a:prstGeom prst="rect">
            <a:avLst/>
          </a:prstGeom>
          <a:noFill/>
          <a:ln/>
        </p:spPr>
        <p:txBody>
          <a:bodyPr wrap="square" rtlCol="0" anchor="ctr"/>
          <a:lstStyle/>
          <a:p>
            <a:r>
              <a:rPr lang="en-US" sz="1100" b="1">
                <a:solidFill>
                  <a:srgbClr val="000000"/>
                </a:solidFill>
                <a:latin typeface="Segoe UI Semibold" pitchFamily="34" charset="0"/>
                <a:ea typeface="Segoe UI Semibold" pitchFamily="34" charset="-122"/>
                <a:cs typeface="Segoe UI Semibold" pitchFamily="34" charset="-120"/>
              </a:rPr>
              <a:t>Copilot Credits — a single, pooled currency</a:t>
            </a:r>
            <a:endParaRPr lang="en-US" sz="1100">
              <a:solidFill>
                <a:srgbClr val="FFFFFF"/>
              </a:solidFill>
              <a:latin typeface="Arial" panose="020B0604020202020204"/>
            </a:endParaRPr>
          </a:p>
        </p:txBody>
      </p:sp>
      <p:sp>
        <p:nvSpPr>
          <p:cNvPr id="31" name="Text 28"/>
          <p:cNvSpPr/>
          <p:nvPr/>
        </p:nvSpPr>
        <p:spPr>
          <a:xfrm>
            <a:off x="595948" y="3310128"/>
            <a:ext cx="2606040" cy="457200"/>
          </a:xfrm>
          <a:prstGeom prst="rect">
            <a:avLst/>
          </a:prstGeom>
          <a:noFill/>
          <a:ln/>
        </p:spPr>
        <p:txBody>
          <a:bodyPr wrap="square" rtlCol="0" anchor="ctr"/>
          <a:lstStyle/>
          <a:p>
            <a:r>
              <a:rPr lang="en-US" sz="1150" b="1">
                <a:solidFill>
                  <a:srgbClr val="000000"/>
                </a:solidFill>
                <a:latin typeface="Segoe UI Semibold" pitchFamily="34" charset="0"/>
                <a:ea typeface="Segoe UI Semibold" pitchFamily="34" charset="-122"/>
                <a:cs typeface="Segoe UI Semibold" pitchFamily="34" charset="-120"/>
              </a:rPr>
              <a:t>Purchase modes</a:t>
            </a:r>
            <a:endParaRPr lang="en-US" sz="1150">
              <a:solidFill>
                <a:srgbClr val="FFFFFF"/>
              </a:solidFill>
              <a:latin typeface="Arial" panose="020B0604020202020204"/>
            </a:endParaRPr>
          </a:p>
        </p:txBody>
      </p:sp>
      <p:sp>
        <p:nvSpPr>
          <p:cNvPr id="32" name="Text 29"/>
          <p:cNvSpPr/>
          <p:nvPr/>
        </p:nvSpPr>
        <p:spPr>
          <a:xfrm>
            <a:off x="3476308" y="3310128"/>
            <a:ext cx="3749040" cy="457200"/>
          </a:xfrm>
          <a:prstGeom prst="rect">
            <a:avLst/>
          </a:prstGeom>
          <a:noFill/>
          <a:ln/>
        </p:spPr>
        <p:txBody>
          <a:bodyPr wrap="square" rtlCol="0" anchor="ctr"/>
          <a:lstStyle/>
          <a:p>
            <a:r>
              <a:rPr lang="en-US" sz="1100">
                <a:solidFill>
                  <a:srgbClr val="323139"/>
                </a:solidFill>
                <a:latin typeface="Segoe UI" pitchFamily="34" charset="0"/>
                <a:ea typeface="Segoe UI" pitchFamily="34" charset="-122"/>
                <a:cs typeface="Segoe UI" pitchFamily="34" charset="-120"/>
              </a:rPr>
              <a:t>Annual seats</a:t>
            </a:r>
            <a:endParaRPr lang="en-US" sz="1100">
              <a:solidFill>
                <a:srgbClr val="FFFFFF"/>
              </a:solidFill>
              <a:latin typeface="Arial" panose="020B0604020202020204"/>
            </a:endParaRPr>
          </a:p>
        </p:txBody>
      </p:sp>
      <p:sp>
        <p:nvSpPr>
          <p:cNvPr id="33" name="Text 30"/>
          <p:cNvSpPr/>
          <p:nvPr/>
        </p:nvSpPr>
        <p:spPr>
          <a:xfrm>
            <a:off x="7636828" y="3310128"/>
            <a:ext cx="3776472" cy="457200"/>
          </a:xfrm>
          <a:prstGeom prst="rect">
            <a:avLst/>
          </a:prstGeom>
          <a:noFill/>
          <a:ln/>
        </p:spPr>
        <p:txBody>
          <a:bodyPr wrap="square" rtlCol="0" anchor="ctr"/>
          <a:lstStyle/>
          <a:p>
            <a:r>
              <a:rPr lang="en-US" sz="1100" b="1">
                <a:solidFill>
                  <a:srgbClr val="000000"/>
                </a:solidFill>
                <a:latin typeface="Segoe UI Semibold" pitchFamily="34" charset="0"/>
                <a:ea typeface="Segoe UI Semibold" pitchFamily="34" charset="-122"/>
                <a:cs typeface="Segoe UI Semibold" pitchFamily="34" charset="-120"/>
              </a:rPr>
              <a:t>Prepaid (P3) + pay-as-you-go fallback</a:t>
            </a:r>
            <a:endParaRPr lang="en-US" sz="1100">
              <a:solidFill>
                <a:srgbClr val="FFFFFF"/>
              </a:solidFill>
              <a:latin typeface="Arial" panose="020B0604020202020204"/>
            </a:endParaRPr>
          </a:p>
        </p:txBody>
      </p:sp>
      <p:sp>
        <p:nvSpPr>
          <p:cNvPr id="34" name="Shape 31"/>
          <p:cNvSpPr/>
          <p:nvPr/>
        </p:nvSpPr>
        <p:spPr>
          <a:xfrm>
            <a:off x="504508" y="3767328"/>
            <a:ext cx="11091672" cy="457200"/>
          </a:xfrm>
          <a:prstGeom prst="rect">
            <a:avLst/>
          </a:prstGeom>
          <a:solidFill>
            <a:srgbClr val="F7F7FA"/>
          </a:solidFill>
          <a:ln/>
        </p:spPr>
        <p:txBody>
          <a:bodyPr/>
          <a:lstStyle/>
          <a:p>
            <a:endParaRPr lang="en-AU">
              <a:solidFill>
                <a:srgbClr val="FFFFFF"/>
              </a:solidFill>
              <a:latin typeface="Arial" panose="020B0604020202020204"/>
            </a:endParaRPr>
          </a:p>
        </p:txBody>
      </p:sp>
      <p:sp>
        <p:nvSpPr>
          <p:cNvPr id="35" name="Text 32"/>
          <p:cNvSpPr/>
          <p:nvPr/>
        </p:nvSpPr>
        <p:spPr>
          <a:xfrm>
            <a:off x="595948" y="3767328"/>
            <a:ext cx="2606040" cy="457200"/>
          </a:xfrm>
          <a:prstGeom prst="rect">
            <a:avLst/>
          </a:prstGeom>
          <a:noFill/>
          <a:ln/>
        </p:spPr>
        <p:txBody>
          <a:bodyPr wrap="square" rtlCol="0" anchor="ctr"/>
          <a:lstStyle/>
          <a:p>
            <a:r>
              <a:rPr lang="en-US" sz="1150" b="1">
                <a:solidFill>
                  <a:srgbClr val="000000"/>
                </a:solidFill>
                <a:latin typeface="Segoe UI Semibold" pitchFamily="34" charset="0"/>
                <a:ea typeface="Segoe UI Semibold" pitchFamily="34" charset="-122"/>
                <a:cs typeface="Segoe UI Semibold" pitchFamily="34" charset="-120"/>
              </a:rPr>
              <a:t>Reporting</a:t>
            </a:r>
            <a:endParaRPr lang="en-US" sz="1150">
              <a:solidFill>
                <a:srgbClr val="FFFFFF"/>
              </a:solidFill>
              <a:latin typeface="Arial" panose="020B0604020202020204"/>
            </a:endParaRPr>
          </a:p>
        </p:txBody>
      </p:sp>
      <p:sp>
        <p:nvSpPr>
          <p:cNvPr id="36" name="Text 33"/>
          <p:cNvSpPr/>
          <p:nvPr/>
        </p:nvSpPr>
        <p:spPr>
          <a:xfrm>
            <a:off x="3476308" y="3767328"/>
            <a:ext cx="3749040" cy="457200"/>
          </a:xfrm>
          <a:prstGeom prst="rect">
            <a:avLst/>
          </a:prstGeom>
          <a:noFill/>
          <a:ln/>
        </p:spPr>
        <p:txBody>
          <a:bodyPr wrap="square" rtlCol="0" anchor="ctr"/>
          <a:lstStyle/>
          <a:p>
            <a:r>
              <a:rPr lang="en-US" sz="1100">
                <a:solidFill>
                  <a:srgbClr val="323139"/>
                </a:solidFill>
                <a:latin typeface="Segoe UI" pitchFamily="34" charset="0"/>
                <a:ea typeface="Segoe UI" pitchFamily="34" charset="-122"/>
                <a:cs typeface="Segoe UI" pitchFamily="34" charset="-120"/>
              </a:rPr>
              <a:t>Licence utilisation</a:t>
            </a:r>
            <a:endParaRPr lang="en-US" sz="1100">
              <a:solidFill>
                <a:srgbClr val="FFFFFF"/>
              </a:solidFill>
              <a:latin typeface="Arial" panose="020B0604020202020204"/>
            </a:endParaRPr>
          </a:p>
        </p:txBody>
      </p:sp>
      <p:sp>
        <p:nvSpPr>
          <p:cNvPr id="37" name="Text 34"/>
          <p:cNvSpPr/>
          <p:nvPr/>
        </p:nvSpPr>
        <p:spPr>
          <a:xfrm>
            <a:off x="7636828" y="3767328"/>
            <a:ext cx="3776472" cy="457200"/>
          </a:xfrm>
          <a:prstGeom prst="rect">
            <a:avLst/>
          </a:prstGeom>
          <a:noFill/>
          <a:ln/>
        </p:spPr>
        <p:txBody>
          <a:bodyPr wrap="square" rtlCol="0" anchor="ctr"/>
          <a:lstStyle/>
          <a:p>
            <a:r>
              <a:rPr lang="en-US" sz="1100" b="1">
                <a:solidFill>
                  <a:srgbClr val="000000"/>
                </a:solidFill>
                <a:latin typeface="Segoe UI Semibold" pitchFamily="34" charset="0"/>
                <a:ea typeface="Segoe UI Semibold" pitchFamily="34" charset="-122"/>
                <a:cs typeface="Segoe UI Semibold" pitchFamily="34" charset="-120"/>
              </a:rPr>
              <a:t>Spend, intensity and monthly cycles</a:t>
            </a:r>
            <a:endParaRPr lang="en-US" sz="1100">
              <a:solidFill>
                <a:srgbClr val="FFFFFF"/>
              </a:solidFill>
              <a:latin typeface="Arial" panose="020B0604020202020204"/>
            </a:endParaRPr>
          </a:p>
        </p:txBody>
      </p:sp>
      <p:sp>
        <p:nvSpPr>
          <p:cNvPr id="38" name="Text 35"/>
          <p:cNvSpPr/>
          <p:nvPr/>
        </p:nvSpPr>
        <p:spPr>
          <a:xfrm>
            <a:off x="504508" y="4436736"/>
            <a:ext cx="5486400" cy="237744"/>
          </a:xfrm>
          <a:prstGeom prst="rect">
            <a:avLst/>
          </a:prstGeom>
          <a:noFill/>
          <a:ln/>
        </p:spPr>
        <p:txBody>
          <a:bodyPr wrap="square" rtlCol="0" anchor="ctr"/>
          <a:lstStyle/>
          <a:p>
            <a:r>
              <a:rPr lang="en-US" sz="1100" b="1" kern="0" spc="100">
                <a:solidFill>
                  <a:srgbClr val="FF6B6D"/>
                </a:solidFill>
                <a:latin typeface="Segoe UI Semibold" pitchFamily="34" charset="0"/>
                <a:ea typeface="Segoe UI Semibold" pitchFamily="34" charset="-122"/>
                <a:cs typeface="Segoe UI Semibold" pitchFamily="34" charset="-120"/>
              </a:rPr>
              <a:t>THE NEW MODEL</a:t>
            </a:r>
            <a:endParaRPr lang="en-US" sz="1100">
              <a:solidFill>
                <a:srgbClr val="FFFFFF"/>
              </a:solidFill>
              <a:latin typeface="Arial" panose="020B0604020202020204"/>
            </a:endParaRPr>
          </a:p>
        </p:txBody>
      </p:sp>
      <p:sp>
        <p:nvSpPr>
          <p:cNvPr id="39" name="Shape 36"/>
          <p:cNvSpPr/>
          <p:nvPr/>
        </p:nvSpPr>
        <p:spPr>
          <a:xfrm>
            <a:off x="504508" y="4729344"/>
            <a:ext cx="3602736" cy="822960"/>
          </a:xfrm>
          <a:prstGeom prst="roundRect">
            <a:avLst>
              <a:gd name="adj" fmla="val 6667"/>
            </a:avLst>
          </a:prstGeom>
          <a:solidFill>
            <a:srgbClr val="F7F7FA"/>
          </a:solidFill>
          <a:ln/>
        </p:spPr>
        <p:txBody>
          <a:bodyPr/>
          <a:lstStyle/>
          <a:p>
            <a:endParaRPr lang="en-AU">
              <a:solidFill>
                <a:srgbClr val="FFFFFF"/>
              </a:solidFill>
              <a:latin typeface="Arial" panose="020B0604020202020204"/>
            </a:endParaRPr>
          </a:p>
        </p:txBody>
      </p:sp>
      <p:sp>
        <p:nvSpPr>
          <p:cNvPr id="40" name="Shape 37"/>
          <p:cNvSpPr/>
          <p:nvPr/>
        </p:nvSpPr>
        <p:spPr>
          <a:xfrm>
            <a:off x="504508" y="4729344"/>
            <a:ext cx="3602736" cy="64008"/>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41" name="Text 38"/>
          <p:cNvSpPr/>
          <p:nvPr/>
        </p:nvSpPr>
        <p:spPr>
          <a:xfrm>
            <a:off x="733108" y="4857360"/>
            <a:ext cx="3145536" cy="256032"/>
          </a:xfrm>
          <a:prstGeom prst="rect">
            <a:avLst/>
          </a:prstGeom>
          <a:noFill/>
          <a:ln/>
        </p:spPr>
        <p:txBody>
          <a:bodyPr wrap="square" rtlCol="0" anchor="ctr"/>
          <a:lstStyle/>
          <a:p>
            <a:r>
              <a:rPr lang="en-US" sz="1350" b="1">
                <a:solidFill>
                  <a:srgbClr val="0294ED"/>
                </a:solidFill>
                <a:latin typeface="Segoe UI Semibold" pitchFamily="34" charset="0"/>
                <a:ea typeface="Segoe UI Semibold" pitchFamily="34" charset="-122"/>
                <a:cs typeface="Segoe UI Semibold" pitchFamily="34" charset="-120"/>
              </a:rPr>
              <a:t>Metered</a:t>
            </a:r>
            <a:endParaRPr lang="en-US" sz="1350">
              <a:solidFill>
                <a:srgbClr val="FFFFFF"/>
              </a:solidFill>
              <a:latin typeface="Arial" panose="020B0604020202020204"/>
            </a:endParaRPr>
          </a:p>
        </p:txBody>
      </p:sp>
      <p:sp>
        <p:nvSpPr>
          <p:cNvPr id="42" name="Text 39"/>
          <p:cNvSpPr/>
          <p:nvPr/>
        </p:nvSpPr>
        <p:spPr>
          <a:xfrm>
            <a:off x="733108" y="5113392"/>
            <a:ext cx="3191256" cy="420624"/>
          </a:xfrm>
          <a:prstGeom prst="rect">
            <a:avLst/>
          </a:prstGeom>
          <a:noFill/>
          <a:ln/>
        </p:spPr>
        <p:txBody>
          <a:bodyPr wrap="square" rtlCol="0" anchor="t"/>
          <a:lstStyle/>
          <a:p>
            <a:pPr>
              <a:lnSpc>
                <a:spcPct val="95000"/>
              </a:lnSpc>
            </a:pPr>
            <a:r>
              <a:rPr lang="en-US" sz="950">
                <a:solidFill>
                  <a:srgbClr val="323139"/>
                </a:solidFill>
                <a:latin typeface="Segoe UI" pitchFamily="34" charset="0"/>
                <a:ea typeface="Segoe UI" pitchFamily="34" charset="-122"/>
                <a:cs typeface="Segoe UI" pitchFamily="34" charset="-120"/>
              </a:rPr>
              <a:t>Services, users and agents are billed by what's consumed — Work IQ APIs are consumption-only.</a:t>
            </a:r>
            <a:endParaRPr lang="en-US" sz="950">
              <a:solidFill>
                <a:srgbClr val="FFFFFF"/>
              </a:solidFill>
              <a:latin typeface="Arial" panose="020B0604020202020204"/>
            </a:endParaRPr>
          </a:p>
        </p:txBody>
      </p:sp>
      <p:sp>
        <p:nvSpPr>
          <p:cNvPr id="43" name="Shape 40"/>
          <p:cNvSpPr/>
          <p:nvPr/>
        </p:nvSpPr>
        <p:spPr>
          <a:xfrm>
            <a:off x="4290124" y="4729344"/>
            <a:ext cx="3602736" cy="822960"/>
          </a:xfrm>
          <a:prstGeom prst="roundRect">
            <a:avLst>
              <a:gd name="adj" fmla="val 6667"/>
            </a:avLst>
          </a:prstGeom>
          <a:solidFill>
            <a:srgbClr val="F7F7FA"/>
          </a:solidFill>
          <a:ln/>
        </p:spPr>
        <p:txBody>
          <a:bodyPr/>
          <a:lstStyle/>
          <a:p>
            <a:endParaRPr lang="en-AU">
              <a:solidFill>
                <a:srgbClr val="FFFFFF"/>
              </a:solidFill>
              <a:latin typeface="Arial" panose="020B0604020202020204"/>
            </a:endParaRPr>
          </a:p>
        </p:txBody>
      </p:sp>
      <p:sp>
        <p:nvSpPr>
          <p:cNvPr id="44" name="Shape 41"/>
          <p:cNvSpPr/>
          <p:nvPr/>
        </p:nvSpPr>
        <p:spPr>
          <a:xfrm>
            <a:off x="4290124" y="4729344"/>
            <a:ext cx="3602736" cy="64008"/>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45" name="Text 42"/>
          <p:cNvSpPr/>
          <p:nvPr/>
        </p:nvSpPr>
        <p:spPr>
          <a:xfrm>
            <a:off x="4518724" y="4857360"/>
            <a:ext cx="3145536" cy="256032"/>
          </a:xfrm>
          <a:prstGeom prst="rect">
            <a:avLst/>
          </a:prstGeom>
          <a:noFill/>
          <a:ln/>
        </p:spPr>
        <p:txBody>
          <a:bodyPr wrap="square" rtlCol="0" anchor="ctr"/>
          <a:lstStyle/>
          <a:p>
            <a:r>
              <a:rPr lang="en-US" sz="1350" b="1">
                <a:solidFill>
                  <a:srgbClr val="AA5AF9"/>
                </a:solidFill>
                <a:latin typeface="Segoe UI Semibold" pitchFamily="34" charset="0"/>
                <a:ea typeface="Segoe UI Semibold" pitchFamily="34" charset="-122"/>
                <a:cs typeface="Segoe UI Semibold" pitchFamily="34" charset="-120"/>
              </a:rPr>
              <a:t>Pooled</a:t>
            </a:r>
            <a:endParaRPr lang="en-US" sz="1350">
              <a:solidFill>
                <a:srgbClr val="FFFFFF"/>
              </a:solidFill>
              <a:latin typeface="Arial" panose="020B0604020202020204"/>
            </a:endParaRPr>
          </a:p>
        </p:txBody>
      </p:sp>
      <p:sp>
        <p:nvSpPr>
          <p:cNvPr id="46" name="Text 43"/>
          <p:cNvSpPr/>
          <p:nvPr/>
        </p:nvSpPr>
        <p:spPr>
          <a:xfrm>
            <a:off x="4518724" y="5113392"/>
            <a:ext cx="3191256" cy="420624"/>
          </a:xfrm>
          <a:prstGeom prst="rect">
            <a:avLst/>
          </a:prstGeom>
          <a:noFill/>
          <a:ln/>
        </p:spPr>
        <p:txBody>
          <a:bodyPr wrap="square" rtlCol="0" anchor="t"/>
          <a:lstStyle/>
          <a:p>
            <a:pPr>
              <a:lnSpc>
                <a:spcPct val="95000"/>
              </a:lnSpc>
            </a:pPr>
            <a:r>
              <a:rPr lang="en-US" sz="950">
                <a:solidFill>
                  <a:srgbClr val="323139"/>
                </a:solidFill>
                <a:latin typeface="Segoe UI" pitchFamily="34" charset="0"/>
                <a:ea typeface="Segoe UI" pitchFamily="34" charset="-122"/>
                <a:cs typeface="Segoe UI" pitchFamily="34" charset="-120"/>
              </a:rPr>
              <a:t>Tenant-level capacity in Copilot Credits — one shared pool, managed by policy.</a:t>
            </a:r>
            <a:endParaRPr lang="en-US" sz="950">
              <a:solidFill>
                <a:srgbClr val="FFFFFF"/>
              </a:solidFill>
              <a:latin typeface="Arial" panose="020B0604020202020204"/>
            </a:endParaRPr>
          </a:p>
        </p:txBody>
      </p:sp>
      <p:sp>
        <p:nvSpPr>
          <p:cNvPr id="47" name="Shape 44"/>
          <p:cNvSpPr/>
          <p:nvPr/>
        </p:nvSpPr>
        <p:spPr>
          <a:xfrm>
            <a:off x="8075740" y="4729344"/>
            <a:ext cx="3602736" cy="822960"/>
          </a:xfrm>
          <a:prstGeom prst="roundRect">
            <a:avLst>
              <a:gd name="adj" fmla="val 6667"/>
            </a:avLst>
          </a:prstGeom>
          <a:solidFill>
            <a:srgbClr val="F7F7FA"/>
          </a:solidFill>
          <a:ln/>
        </p:spPr>
        <p:txBody>
          <a:bodyPr/>
          <a:lstStyle/>
          <a:p>
            <a:endParaRPr lang="en-AU">
              <a:solidFill>
                <a:srgbClr val="FFFFFF"/>
              </a:solidFill>
              <a:latin typeface="Arial" panose="020B0604020202020204"/>
            </a:endParaRPr>
          </a:p>
        </p:txBody>
      </p:sp>
      <p:sp>
        <p:nvSpPr>
          <p:cNvPr id="48" name="Shape 45"/>
          <p:cNvSpPr/>
          <p:nvPr/>
        </p:nvSpPr>
        <p:spPr>
          <a:xfrm>
            <a:off x="8075740" y="4729344"/>
            <a:ext cx="3602736" cy="64008"/>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9" name="Text 46"/>
          <p:cNvSpPr/>
          <p:nvPr/>
        </p:nvSpPr>
        <p:spPr>
          <a:xfrm>
            <a:off x="8304340" y="4857360"/>
            <a:ext cx="3145536" cy="256032"/>
          </a:xfrm>
          <a:prstGeom prst="rect">
            <a:avLst/>
          </a:prstGeom>
          <a:noFill/>
          <a:ln/>
        </p:spPr>
        <p:txBody>
          <a:bodyPr wrap="square" rtlCol="0" anchor="ctr"/>
          <a:lstStyle/>
          <a:p>
            <a:r>
              <a:rPr lang="en-US" sz="1350" b="1">
                <a:solidFill>
                  <a:srgbClr val="01B08D"/>
                </a:solidFill>
                <a:latin typeface="Segoe UI Semibold" pitchFamily="34" charset="0"/>
                <a:ea typeface="Segoe UI Semibold" pitchFamily="34" charset="-122"/>
                <a:cs typeface="Segoe UI Semibold" pitchFamily="34" charset="-120"/>
              </a:rPr>
              <a:t>Governed</a:t>
            </a:r>
            <a:endParaRPr lang="en-US" sz="1350">
              <a:solidFill>
                <a:srgbClr val="FFFFFF"/>
              </a:solidFill>
              <a:latin typeface="Arial" panose="020B0604020202020204"/>
            </a:endParaRPr>
          </a:p>
        </p:txBody>
      </p:sp>
      <p:sp>
        <p:nvSpPr>
          <p:cNvPr id="50" name="Text 47"/>
          <p:cNvSpPr/>
          <p:nvPr/>
        </p:nvSpPr>
        <p:spPr>
          <a:xfrm>
            <a:off x="8304340" y="5113392"/>
            <a:ext cx="3191256" cy="420624"/>
          </a:xfrm>
          <a:prstGeom prst="rect">
            <a:avLst/>
          </a:prstGeom>
          <a:noFill/>
          <a:ln/>
        </p:spPr>
        <p:txBody>
          <a:bodyPr wrap="square" rtlCol="0" anchor="t"/>
          <a:lstStyle/>
          <a:p>
            <a:pPr>
              <a:lnSpc>
                <a:spcPct val="95000"/>
              </a:lnSpc>
            </a:pPr>
            <a:r>
              <a:rPr lang="en-US" sz="950">
                <a:solidFill>
                  <a:srgbClr val="323139"/>
                </a:solidFill>
                <a:latin typeface="Segoe UI" pitchFamily="34" charset="0"/>
                <a:ea typeface="Segoe UI" pitchFamily="34" charset="-122"/>
                <a:cs typeface="Segoe UI" pitchFamily="34" charset="-120"/>
              </a:rPr>
              <a:t>Admin visibility, forecasting and limits — built into the admin center where IT already works.</a:t>
            </a:r>
            <a:endParaRPr lang="en-US" sz="950">
              <a:solidFill>
                <a:srgbClr val="FFFFFF"/>
              </a:solidFill>
              <a:latin typeface="Arial" panose="020B0604020202020204"/>
            </a:endParaRPr>
          </a:p>
        </p:txBody>
      </p:sp>
      <p:sp>
        <p:nvSpPr>
          <p:cNvPr id="51" name="Text 48"/>
          <p:cNvSpPr/>
          <p:nvPr/>
        </p:nvSpPr>
        <p:spPr>
          <a:xfrm>
            <a:off x="504508" y="5765547"/>
            <a:ext cx="11155680" cy="274320"/>
          </a:xfrm>
          <a:prstGeom prst="rect">
            <a:avLst/>
          </a:prstGeom>
          <a:noFill/>
          <a:ln/>
        </p:spPr>
        <p:txBody>
          <a:bodyPr wrap="square" rtlCol="0" anchor="ctr"/>
          <a:lstStyle/>
          <a:p>
            <a:r>
              <a:rPr lang="en-US" sz="1150" b="1">
                <a:solidFill>
                  <a:srgbClr val="FF6B6D"/>
                </a:solidFill>
                <a:latin typeface="Segoe UI Semibold" pitchFamily="34" charset="0"/>
                <a:ea typeface="Segoe UI Semibold" pitchFamily="34" charset="-122"/>
                <a:cs typeface="Segoe UI Semibold" pitchFamily="34" charset="-120"/>
              </a:rPr>
              <a:t>Why now:   </a:t>
            </a:r>
            <a:r>
              <a:rPr lang="en-US" sz="1150">
                <a:solidFill>
                  <a:srgbClr val="323139"/>
                </a:solidFill>
                <a:latin typeface="Segoe UI" pitchFamily="34" charset="0"/>
                <a:ea typeface="Segoe UI" pitchFamily="34" charset="-122"/>
                <a:cs typeface="Segoe UI" pitchFamily="34" charset="-120"/>
              </a:rPr>
              <a:t>customers want to scale spend only as value appears — and the market has standardised on consumption.</a:t>
            </a:r>
            <a:endParaRPr lang="en-US" sz="115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15602B19-13E0-14A7-9C9D-D9BB0D9CF846}"/>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pPr>
              <a:defRPr/>
            </a:pPr>
            <a:r>
              <a:rPr lang="en-US" sz="1100" b="1" kern="0" spc="200">
                <a:solidFill>
                  <a:srgbClr val="FF6B6D"/>
                </a:solidFill>
                <a:latin typeface="Segoe UI Semibold" pitchFamily="34" charset="0"/>
                <a:ea typeface="Segoe UI Semibold" pitchFamily="34" charset="-122"/>
                <a:cs typeface="Segoe UI Semibold" pitchFamily="34" charset="-120"/>
              </a:rPr>
              <a:t>BUYING CREDITS</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pPr>
              <a:defRPr/>
            </a:pPr>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pPr>
              <a:defRPr/>
            </a:pPr>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pPr>
              <a:defRPr/>
            </a:pPr>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pPr>
              <a:defRPr/>
            </a:pPr>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pPr>
              <a:defRPr/>
            </a:pPr>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pPr>
              <a:defRPr/>
            </a:pPr>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pPr>
              <a:defRPr/>
            </a:pPr>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pPr>
              <a:defRPr/>
            </a:pPr>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pPr>
              <a:defRPr/>
            </a:pPr>
            <a:endParaRPr lang="en-AU">
              <a:solidFill>
                <a:srgbClr val="FFFFFF"/>
              </a:solidFill>
              <a:latin typeface="Arial" panose="020B0604020202020204"/>
            </a:endParaRPr>
          </a:p>
        </p:txBody>
      </p:sp>
      <p:sp>
        <p:nvSpPr>
          <p:cNvPr id="13" name="Text 10"/>
          <p:cNvSpPr/>
          <p:nvPr/>
        </p:nvSpPr>
        <p:spPr>
          <a:xfrm>
            <a:off x="504508" y="548640"/>
            <a:ext cx="10515600" cy="548640"/>
          </a:xfrm>
          <a:prstGeom prst="rect">
            <a:avLst/>
          </a:prstGeom>
          <a:noFill/>
          <a:ln/>
        </p:spPr>
        <p:txBody>
          <a:bodyPr wrap="square" rtlCol="0" anchor="ctr"/>
          <a:lstStyle/>
          <a:p>
            <a:pPr>
              <a:defRPr/>
            </a:pPr>
            <a:r>
              <a:rPr lang="en-US" sz="2800" b="1">
                <a:solidFill>
                  <a:srgbClr val="000000"/>
                </a:solidFill>
                <a:latin typeface="Segoe Sans Display Semibold" pitchFamily="34" charset="0"/>
                <a:ea typeface="Segoe Sans Display Semibold" pitchFamily="34" charset="-122"/>
                <a:cs typeface="Segoe Sans Display Semibold" pitchFamily="34" charset="-120"/>
              </a:rPr>
              <a:t>Three ways to buy Copilot Credits</a:t>
            </a:r>
            <a:endParaRPr lang="en-US" sz="2800">
              <a:solidFill>
                <a:srgbClr val="FFFFFF"/>
              </a:solidFill>
              <a:latin typeface="Arial" panose="020B0604020202020204"/>
            </a:endParaRPr>
          </a:p>
        </p:txBody>
      </p:sp>
      <p:sp>
        <p:nvSpPr>
          <p:cNvPr id="14" name="Text 11"/>
          <p:cNvSpPr/>
          <p:nvPr/>
        </p:nvSpPr>
        <p:spPr>
          <a:xfrm>
            <a:off x="504508" y="1152144"/>
            <a:ext cx="11155680" cy="365760"/>
          </a:xfrm>
          <a:prstGeom prst="rect">
            <a:avLst/>
          </a:prstGeom>
          <a:noFill/>
          <a:ln/>
        </p:spPr>
        <p:txBody>
          <a:bodyPr wrap="square" rtlCol="0" anchor="ctr"/>
          <a:lstStyle/>
          <a:p>
            <a:pPr>
              <a:defRPr/>
            </a:pPr>
            <a:r>
              <a:rPr lang="en-US" sz="1350">
                <a:solidFill>
                  <a:srgbClr val="323139"/>
                </a:solidFill>
                <a:latin typeface="Segoe Sans Display Semilight" pitchFamily="34" charset="0"/>
                <a:ea typeface="Segoe Sans Display Semilight" pitchFamily="34" charset="-122"/>
                <a:cs typeface="Segoe Sans Display Semilight" pitchFamily="34" charset="-120"/>
              </a:rPr>
              <a:t>Choose flexibility, predictable capacity, or a discounted commitment — Cowork draws on whichever credits you've set up.</a:t>
            </a:r>
            <a:endParaRPr lang="en-US" sz="1350">
              <a:solidFill>
                <a:srgbClr val="FFFFFF"/>
              </a:solidFill>
              <a:latin typeface="Arial" panose="020B0604020202020204"/>
            </a:endParaRPr>
          </a:p>
        </p:txBody>
      </p:sp>
      <p:sp>
        <p:nvSpPr>
          <p:cNvPr id="15" name="Shape 12"/>
          <p:cNvSpPr/>
          <p:nvPr/>
        </p:nvSpPr>
        <p:spPr>
          <a:xfrm>
            <a:off x="504508" y="1783080"/>
            <a:ext cx="3602736" cy="3401568"/>
          </a:xfrm>
          <a:prstGeom prst="roundRect">
            <a:avLst>
              <a:gd name="adj" fmla="val 2151"/>
            </a:avLst>
          </a:prstGeom>
          <a:solidFill>
            <a:srgbClr val="FFFFFF"/>
          </a:solidFill>
          <a:ln w="12700">
            <a:solidFill>
              <a:srgbClr val="EC489F"/>
            </a:solidFill>
            <a:prstDash val="solid"/>
          </a:ln>
        </p:spPr>
        <p:txBody>
          <a:bodyPr/>
          <a:lstStyle/>
          <a:p>
            <a:pPr>
              <a:defRPr/>
            </a:pPr>
            <a:endParaRPr lang="en-AU">
              <a:solidFill>
                <a:srgbClr val="FFFFFF"/>
              </a:solidFill>
              <a:latin typeface="Arial" panose="020B0604020202020204"/>
            </a:endParaRPr>
          </a:p>
        </p:txBody>
      </p:sp>
      <p:sp>
        <p:nvSpPr>
          <p:cNvPr id="16" name="Shape 13"/>
          <p:cNvSpPr/>
          <p:nvPr/>
        </p:nvSpPr>
        <p:spPr>
          <a:xfrm>
            <a:off x="504508" y="1783080"/>
            <a:ext cx="400304" cy="82296"/>
          </a:xfrm>
          <a:prstGeom prst="rect">
            <a:avLst/>
          </a:prstGeom>
          <a:solidFill>
            <a:srgbClr val="01B08D"/>
          </a:solidFill>
          <a:ln/>
        </p:spPr>
        <p:txBody>
          <a:bodyPr/>
          <a:lstStyle/>
          <a:p>
            <a:pPr>
              <a:defRPr/>
            </a:pPr>
            <a:endParaRPr lang="en-AU">
              <a:solidFill>
                <a:srgbClr val="FFFFFF"/>
              </a:solidFill>
              <a:latin typeface="Arial" panose="020B0604020202020204"/>
            </a:endParaRPr>
          </a:p>
        </p:txBody>
      </p:sp>
      <p:sp>
        <p:nvSpPr>
          <p:cNvPr id="17" name="Shape 14"/>
          <p:cNvSpPr/>
          <p:nvPr/>
        </p:nvSpPr>
        <p:spPr>
          <a:xfrm>
            <a:off x="904812" y="1783080"/>
            <a:ext cx="400304" cy="82296"/>
          </a:xfrm>
          <a:prstGeom prst="rect">
            <a:avLst/>
          </a:prstGeom>
          <a:solidFill>
            <a:srgbClr val="0294ED"/>
          </a:solidFill>
          <a:ln/>
        </p:spPr>
        <p:txBody>
          <a:bodyPr/>
          <a:lstStyle/>
          <a:p>
            <a:pPr>
              <a:defRPr/>
            </a:pPr>
            <a:endParaRPr lang="en-AU">
              <a:solidFill>
                <a:srgbClr val="FFFFFF"/>
              </a:solidFill>
              <a:latin typeface="Arial" panose="020B0604020202020204"/>
            </a:endParaRPr>
          </a:p>
        </p:txBody>
      </p:sp>
      <p:sp>
        <p:nvSpPr>
          <p:cNvPr id="18" name="Shape 15"/>
          <p:cNvSpPr/>
          <p:nvPr/>
        </p:nvSpPr>
        <p:spPr>
          <a:xfrm>
            <a:off x="1305116" y="1783080"/>
            <a:ext cx="400304" cy="82296"/>
          </a:xfrm>
          <a:prstGeom prst="rect">
            <a:avLst/>
          </a:prstGeom>
          <a:solidFill>
            <a:srgbClr val="AA5AF9"/>
          </a:solidFill>
          <a:ln/>
        </p:spPr>
        <p:txBody>
          <a:bodyPr/>
          <a:lstStyle/>
          <a:p>
            <a:pPr>
              <a:defRPr/>
            </a:pPr>
            <a:endParaRPr lang="en-AU">
              <a:solidFill>
                <a:srgbClr val="FFFFFF"/>
              </a:solidFill>
              <a:latin typeface="Arial" panose="020B0604020202020204"/>
            </a:endParaRPr>
          </a:p>
        </p:txBody>
      </p:sp>
      <p:sp>
        <p:nvSpPr>
          <p:cNvPr id="19" name="Shape 16"/>
          <p:cNvSpPr/>
          <p:nvPr/>
        </p:nvSpPr>
        <p:spPr>
          <a:xfrm>
            <a:off x="1705420" y="1783080"/>
            <a:ext cx="400304" cy="82296"/>
          </a:xfrm>
          <a:prstGeom prst="rect">
            <a:avLst/>
          </a:prstGeom>
          <a:solidFill>
            <a:srgbClr val="EC489F"/>
          </a:solidFill>
          <a:ln/>
        </p:spPr>
        <p:txBody>
          <a:bodyPr/>
          <a:lstStyle/>
          <a:p>
            <a:pPr>
              <a:defRPr/>
            </a:pPr>
            <a:endParaRPr lang="en-AU">
              <a:solidFill>
                <a:srgbClr val="FFFFFF"/>
              </a:solidFill>
              <a:latin typeface="Arial" panose="020B0604020202020204"/>
            </a:endParaRPr>
          </a:p>
        </p:txBody>
      </p:sp>
      <p:sp>
        <p:nvSpPr>
          <p:cNvPr id="20" name="Shape 17"/>
          <p:cNvSpPr/>
          <p:nvPr/>
        </p:nvSpPr>
        <p:spPr>
          <a:xfrm>
            <a:off x="2105724" y="1783080"/>
            <a:ext cx="400304" cy="82296"/>
          </a:xfrm>
          <a:prstGeom prst="rect">
            <a:avLst/>
          </a:prstGeom>
          <a:solidFill>
            <a:srgbClr val="FF6B6D"/>
          </a:solidFill>
          <a:ln/>
        </p:spPr>
        <p:txBody>
          <a:bodyPr/>
          <a:lstStyle/>
          <a:p>
            <a:pPr>
              <a:defRPr/>
            </a:pPr>
            <a:endParaRPr lang="en-AU">
              <a:solidFill>
                <a:srgbClr val="FFFFFF"/>
              </a:solidFill>
              <a:latin typeface="Arial" panose="020B0604020202020204"/>
            </a:endParaRPr>
          </a:p>
        </p:txBody>
      </p:sp>
      <p:sp>
        <p:nvSpPr>
          <p:cNvPr id="21" name="Shape 18"/>
          <p:cNvSpPr/>
          <p:nvPr/>
        </p:nvSpPr>
        <p:spPr>
          <a:xfrm>
            <a:off x="2506028" y="1783080"/>
            <a:ext cx="400304" cy="82296"/>
          </a:xfrm>
          <a:prstGeom prst="rect">
            <a:avLst/>
          </a:prstGeom>
          <a:solidFill>
            <a:srgbClr val="FFA73B"/>
          </a:solidFill>
          <a:ln/>
        </p:spPr>
        <p:txBody>
          <a:bodyPr/>
          <a:lstStyle/>
          <a:p>
            <a:pPr>
              <a:defRPr/>
            </a:pPr>
            <a:endParaRPr lang="en-AU">
              <a:solidFill>
                <a:srgbClr val="FFFFFF"/>
              </a:solidFill>
              <a:latin typeface="Arial" panose="020B0604020202020204"/>
            </a:endParaRPr>
          </a:p>
        </p:txBody>
      </p:sp>
      <p:sp>
        <p:nvSpPr>
          <p:cNvPr id="22" name="Shape 19"/>
          <p:cNvSpPr/>
          <p:nvPr/>
        </p:nvSpPr>
        <p:spPr>
          <a:xfrm>
            <a:off x="2906332" y="1783080"/>
            <a:ext cx="400304" cy="82296"/>
          </a:xfrm>
          <a:prstGeom prst="rect">
            <a:avLst/>
          </a:prstGeom>
          <a:solidFill>
            <a:srgbClr val="FFC229"/>
          </a:solidFill>
          <a:ln/>
        </p:spPr>
        <p:txBody>
          <a:bodyPr/>
          <a:lstStyle/>
          <a:p>
            <a:pPr>
              <a:defRPr/>
            </a:pPr>
            <a:endParaRPr lang="en-AU">
              <a:solidFill>
                <a:srgbClr val="FFFFFF"/>
              </a:solidFill>
              <a:latin typeface="Arial" panose="020B0604020202020204"/>
            </a:endParaRPr>
          </a:p>
        </p:txBody>
      </p:sp>
      <p:sp>
        <p:nvSpPr>
          <p:cNvPr id="23" name="Shape 20"/>
          <p:cNvSpPr/>
          <p:nvPr/>
        </p:nvSpPr>
        <p:spPr>
          <a:xfrm>
            <a:off x="3306636" y="1783080"/>
            <a:ext cx="400304" cy="82296"/>
          </a:xfrm>
          <a:prstGeom prst="rect">
            <a:avLst/>
          </a:prstGeom>
          <a:solidFill>
            <a:srgbClr val="BFC43B"/>
          </a:solidFill>
          <a:ln/>
        </p:spPr>
        <p:txBody>
          <a:bodyPr/>
          <a:lstStyle/>
          <a:p>
            <a:pPr>
              <a:defRPr/>
            </a:pPr>
            <a:endParaRPr lang="en-AU">
              <a:solidFill>
                <a:srgbClr val="FFFFFF"/>
              </a:solidFill>
              <a:latin typeface="Arial" panose="020B0604020202020204"/>
            </a:endParaRPr>
          </a:p>
        </p:txBody>
      </p:sp>
      <p:sp>
        <p:nvSpPr>
          <p:cNvPr id="24" name="Shape 21"/>
          <p:cNvSpPr/>
          <p:nvPr/>
        </p:nvSpPr>
        <p:spPr>
          <a:xfrm>
            <a:off x="3706940" y="1783080"/>
            <a:ext cx="400304" cy="82296"/>
          </a:xfrm>
          <a:prstGeom prst="rect">
            <a:avLst/>
          </a:prstGeom>
          <a:solidFill>
            <a:srgbClr val="71BC30"/>
          </a:solidFill>
          <a:ln/>
        </p:spPr>
        <p:txBody>
          <a:bodyPr/>
          <a:lstStyle/>
          <a:p>
            <a:pPr>
              <a:defRPr/>
            </a:pPr>
            <a:endParaRPr lang="en-AU">
              <a:solidFill>
                <a:srgbClr val="FFFFFF"/>
              </a:solidFill>
              <a:latin typeface="Arial" panose="020B0604020202020204"/>
            </a:endParaRPr>
          </a:p>
        </p:txBody>
      </p:sp>
      <p:sp>
        <p:nvSpPr>
          <p:cNvPr id="25" name="Text 22"/>
          <p:cNvSpPr/>
          <p:nvPr/>
        </p:nvSpPr>
        <p:spPr>
          <a:xfrm>
            <a:off x="760540" y="2002536"/>
            <a:ext cx="3145536" cy="512064"/>
          </a:xfrm>
          <a:prstGeom prst="rect">
            <a:avLst/>
          </a:prstGeom>
          <a:noFill/>
          <a:ln/>
        </p:spPr>
        <p:txBody>
          <a:bodyPr wrap="square" rtlCol="0" anchor="ctr"/>
          <a:lstStyle/>
          <a:p>
            <a:pPr>
              <a:lnSpc>
                <a:spcPct val="90000"/>
              </a:lnSpc>
              <a:defRPr/>
            </a:pPr>
            <a:r>
              <a:rPr lang="en-US" sz="1600" b="1">
                <a:solidFill>
                  <a:srgbClr val="000000"/>
                </a:solidFill>
                <a:latin typeface="Segoe Sans Display Semibold" pitchFamily="34" charset="0"/>
                <a:ea typeface="Segoe Sans Display Semibold" pitchFamily="34" charset="-122"/>
                <a:cs typeface="Segoe Sans Display Semibold" pitchFamily="34" charset="-120"/>
              </a:rPr>
              <a:t>Pay-as-you-go</a:t>
            </a:r>
            <a:endParaRPr lang="en-US" sz="1600">
              <a:solidFill>
                <a:srgbClr val="FFFFFF"/>
              </a:solidFill>
              <a:latin typeface="Arial" panose="020B0604020202020204"/>
            </a:endParaRPr>
          </a:p>
        </p:txBody>
      </p:sp>
      <p:sp>
        <p:nvSpPr>
          <p:cNvPr id="26" name="Text 23"/>
          <p:cNvSpPr/>
          <p:nvPr/>
        </p:nvSpPr>
        <p:spPr>
          <a:xfrm>
            <a:off x="760540" y="2532888"/>
            <a:ext cx="3145536" cy="237744"/>
          </a:xfrm>
          <a:prstGeom prst="rect">
            <a:avLst/>
          </a:prstGeom>
          <a:noFill/>
          <a:ln/>
        </p:spPr>
        <p:txBody>
          <a:bodyPr wrap="square" rtlCol="0" anchor="ctr"/>
          <a:lstStyle/>
          <a:p>
            <a:pPr>
              <a:defRPr/>
            </a:pPr>
            <a:r>
              <a:rPr lang="en-US" sz="1000" b="1" kern="0" spc="100">
                <a:solidFill>
                  <a:srgbClr val="0294ED"/>
                </a:solidFill>
                <a:latin typeface="Segoe UI Semibold" pitchFamily="34" charset="0"/>
                <a:ea typeface="Segoe UI Semibold" pitchFamily="34" charset="-122"/>
                <a:cs typeface="Segoe UI Semibold" pitchFamily="34" charset="-120"/>
              </a:rPr>
              <a:t>PAYG</a:t>
            </a:r>
            <a:endParaRPr lang="en-US" sz="1000">
              <a:solidFill>
                <a:srgbClr val="FFFFFF"/>
              </a:solidFill>
              <a:latin typeface="Arial" panose="020B0604020202020204"/>
            </a:endParaRPr>
          </a:p>
        </p:txBody>
      </p:sp>
      <p:sp>
        <p:nvSpPr>
          <p:cNvPr id="27" name="Text 24"/>
          <p:cNvSpPr/>
          <p:nvPr/>
        </p:nvSpPr>
        <p:spPr>
          <a:xfrm>
            <a:off x="760540" y="2770632"/>
            <a:ext cx="3145536" cy="274320"/>
          </a:xfrm>
          <a:prstGeom prst="rect">
            <a:avLst/>
          </a:prstGeom>
          <a:noFill/>
          <a:ln/>
        </p:spPr>
        <p:txBody>
          <a:bodyPr wrap="square" rtlCol="0" anchor="ctr"/>
          <a:lstStyle/>
          <a:p>
            <a:pPr>
              <a:defRPr/>
            </a:pPr>
            <a:r>
              <a:rPr lang="en-US" sz="1150" i="1">
                <a:solidFill>
                  <a:srgbClr val="6E6D78"/>
                </a:solidFill>
                <a:latin typeface="Segoe UI" pitchFamily="34" charset="0"/>
                <a:ea typeface="Segoe UI" pitchFamily="34" charset="-122"/>
                <a:cs typeface="Segoe UI" pitchFamily="34" charset="-120"/>
              </a:rPr>
              <a:t>Flexibility to scale up or down</a:t>
            </a:r>
            <a:endParaRPr lang="en-US" sz="1150">
              <a:solidFill>
                <a:srgbClr val="FFFFFF"/>
              </a:solidFill>
              <a:latin typeface="Arial" panose="020B0604020202020204"/>
            </a:endParaRPr>
          </a:p>
        </p:txBody>
      </p:sp>
      <p:sp>
        <p:nvSpPr>
          <p:cNvPr id="28" name="Shape 25"/>
          <p:cNvSpPr/>
          <p:nvPr/>
        </p:nvSpPr>
        <p:spPr>
          <a:xfrm>
            <a:off x="760540" y="3118104"/>
            <a:ext cx="3090672" cy="0"/>
          </a:xfrm>
          <a:prstGeom prst="line">
            <a:avLst/>
          </a:prstGeom>
          <a:noFill/>
          <a:ln w="12700">
            <a:solidFill>
              <a:srgbClr val="E6E6EA"/>
            </a:solidFill>
            <a:prstDash val="solid"/>
          </a:ln>
        </p:spPr>
        <p:txBody>
          <a:bodyPr/>
          <a:lstStyle/>
          <a:p>
            <a:pPr>
              <a:defRPr/>
            </a:pPr>
            <a:endParaRPr lang="en-AU">
              <a:solidFill>
                <a:srgbClr val="FFFFFF"/>
              </a:solidFill>
              <a:latin typeface="Arial" panose="020B0604020202020204"/>
            </a:endParaRPr>
          </a:p>
        </p:txBody>
      </p:sp>
      <p:sp>
        <p:nvSpPr>
          <p:cNvPr id="31" name="Text 28"/>
          <p:cNvSpPr/>
          <p:nvPr/>
        </p:nvSpPr>
        <p:spPr>
          <a:xfrm>
            <a:off x="760540" y="3886200"/>
            <a:ext cx="3145536" cy="182880"/>
          </a:xfrm>
          <a:prstGeom prst="rect">
            <a:avLst/>
          </a:prstGeom>
          <a:noFill/>
          <a:ln/>
        </p:spPr>
        <p:txBody>
          <a:bodyPr wrap="square" rtlCol="0" anchor="ctr"/>
          <a:lstStyle/>
          <a:p>
            <a:pPr>
              <a:defRPr/>
            </a:pPr>
            <a:r>
              <a:rPr lang="en-US" sz="900" b="1" kern="0" spc="100">
                <a:solidFill>
                  <a:srgbClr val="0294ED"/>
                </a:solidFill>
                <a:latin typeface="Segoe UI Semibold" pitchFamily="34" charset="0"/>
                <a:ea typeface="Segoe UI Semibold" pitchFamily="34" charset="-122"/>
                <a:cs typeface="Segoe UI Semibold" pitchFamily="34" charset="-120"/>
              </a:rPr>
              <a:t>COST</a:t>
            </a:r>
            <a:endParaRPr lang="en-US" sz="900">
              <a:solidFill>
                <a:srgbClr val="FFFFFF"/>
              </a:solidFill>
              <a:latin typeface="Arial" panose="020B0604020202020204"/>
            </a:endParaRPr>
          </a:p>
        </p:txBody>
      </p:sp>
      <p:sp>
        <p:nvSpPr>
          <p:cNvPr id="32" name="Text 29"/>
          <p:cNvSpPr/>
          <p:nvPr/>
        </p:nvSpPr>
        <p:spPr>
          <a:xfrm>
            <a:off x="760540" y="407822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$0.01 USD per credit</a:t>
            </a:r>
            <a:endParaRPr lang="en-US" sz="1250">
              <a:solidFill>
                <a:srgbClr val="FFFFFF"/>
              </a:solidFill>
              <a:latin typeface="Arial" panose="020B0604020202020204"/>
            </a:endParaRPr>
          </a:p>
        </p:txBody>
      </p:sp>
      <p:sp>
        <p:nvSpPr>
          <p:cNvPr id="33" name="Text 30"/>
          <p:cNvSpPr/>
          <p:nvPr/>
        </p:nvSpPr>
        <p:spPr>
          <a:xfrm>
            <a:off x="760540" y="4526280"/>
            <a:ext cx="3145536" cy="182880"/>
          </a:xfrm>
          <a:prstGeom prst="rect">
            <a:avLst/>
          </a:prstGeom>
          <a:noFill/>
          <a:ln/>
        </p:spPr>
        <p:txBody>
          <a:bodyPr wrap="square" rtlCol="0" anchor="ctr"/>
          <a:lstStyle/>
          <a:p>
            <a:pPr>
              <a:defRPr/>
            </a:pPr>
            <a:r>
              <a:rPr lang="en-US" sz="900" b="1" kern="0" spc="100">
                <a:solidFill>
                  <a:srgbClr val="0294E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34" name="Text 31"/>
          <p:cNvSpPr/>
          <p:nvPr/>
        </p:nvSpPr>
        <p:spPr>
          <a:xfrm>
            <a:off x="760540" y="471830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Getting started and variable usage</a:t>
            </a:r>
            <a:endParaRPr lang="en-US" sz="1250">
              <a:solidFill>
                <a:srgbClr val="FFFFFF"/>
              </a:solidFill>
              <a:latin typeface="Arial" panose="020B0604020202020204"/>
            </a:endParaRPr>
          </a:p>
        </p:txBody>
      </p:sp>
      <p:sp>
        <p:nvSpPr>
          <p:cNvPr id="35" name="Shape 32"/>
          <p:cNvSpPr/>
          <p:nvPr/>
        </p:nvSpPr>
        <p:spPr>
          <a:xfrm>
            <a:off x="4290124" y="1783080"/>
            <a:ext cx="3602736" cy="3401568"/>
          </a:xfrm>
          <a:prstGeom prst="roundRect">
            <a:avLst>
              <a:gd name="adj" fmla="val 2151"/>
            </a:avLst>
          </a:prstGeom>
          <a:solidFill>
            <a:srgbClr val="FFFFFF"/>
          </a:solidFill>
          <a:ln w="25400">
            <a:solidFill>
              <a:srgbClr val="FF6B6D"/>
            </a:solidFill>
            <a:prstDash val="solid"/>
          </a:ln>
        </p:spPr>
        <p:txBody>
          <a:bodyPr/>
          <a:lstStyle/>
          <a:p>
            <a:pPr>
              <a:defRPr/>
            </a:pPr>
            <a:endParaRPr lang="en-AU">
              <a:solidFill>
                <a:srgbClr val="FFFFFF"/>
              </a:solidFill>
              <a:latin typeface="Arial" panose="020B0604020202020204"/>
            </a:endParaRPr>
          </a:p>
        </p:txBody>
      </p:sp>
      <p:sp>
        <p:nvSpPr>
          <p:cNvPr id="36" name="Shape 33"/>
          <p:cNvSpPr/>
          <p:nvPr/>
        </p:nvSpPr>
        <p:spPr>
          <a:xfrm>
            <a:off x="4290124" y="1783080"/>
            <a:ext cx="400304" cy="82296"/>
          </a:xfrm>
          <a:prstGeom prst="rect">
            <a:avLst/>
          </a:prstGeom>
          <a:solidFill>
            <a:srgbClr val="01B08D"/>
          </a:solidFill>
          <a:ln/>
        </p:spPr>
        <p:txBody>
          <a:bodyPr/>
          <a:lstStyle/>
          <a:p>
            <a:pPr>
              <a:defRPr/>
            </a:pPr>
            <a:endParaRPr lang="en-AU">
              <a:solidFill>
                <a:srgbClr val="FFFFFF"/>
              </a:solidFill>
              <a:latin typeface="Arial" panose="020B0604020202020204"/>
            </a:endParaRPr>
          </a:p>
        </p:txBody>
      </p:sp>
      <p:sp>
        <p:nvSpPr>
          <p:cNvPr id="37" name="Shape 34"/>
          <p:cNvSpPr/>
          <p:nvPr/>
        </p:nvSpPr>
        <p:spPr>
          <a:xfrm>
            <a:off x="4690428" y="1783080"/>
            <a:ext cx="400304" cy="82296"/>
          </a:xfrm>
          <a:prstGeom prst="rect">
            <a:avLst/>
          </a:prstGeom>
          <a:solidFill>
            <a:srgbClr val="0294ED"/>
          </a:solidFill>
          <a:ln/>
        </p:spPr>
        <p:txBody>
          <a:bodyPr/>
          <a:lstStyle/>
          <a:p>
            <a:pPr>
              <a:defRPr/>
            </a:pPr>
            <a:endParaRPr lang="en-AU">
              <a:solidFill>
                <a:srgbClr val="FFFFFF"/>
              </a:solidFill>
              <a:latin typeface="Arial" panose="020B0604020202020204"/>
            </a:endParaRPr>
          </a:p>
        </p:txBody>
      </p:sp>
      <p:sp>
        <p:nvSpPr>
          <p:cNvPr id="38" name="Shape 35"/>
          <p:cNvSpPr/>
          <p:nvPr/>
        </p:nvSpPr>
        <p:spPr>
          <a:xfrm>
            <a:off x="5090732" y="1783080"/>
            <a:ext cx="400304" cy="82296"/>
          </a:xfrm>
          <a:prstGeom prst="rect">
            <a:avLst/>
          </a:prstGeom>
          <a:solidFill>
            <a:srgbClr val="AA5AF9"/>
          </a:solidFill>
          <a:ln/>
        </p:spPr>
        <p:txBody>
          <a:bodyPr/>
          <a:lstStyle/>
          <a:p>
            <a:pPr>
              <a:defRPr/>
            </a:pPr>
            <a:endParaRPr lang="en-AU">
              <a:solidFill>
                <a:srgbClr val="FFFFFF"/>
              </a:solidFill>
              <a:latin typeface="Arial" panose="020B0604020202020204"/>
            </a:endParaRPr>
          </a:p>
        </p:txBody>
      </p:sp>
      <p:sp>
        <p:nvSpPr>
          <p:cNvPr id="39" name="Shape 36"/>
          <p:cNvSpPr/>
          <p:nvPr/>
        </p:nvSpPr>
        <p:spPr>
          <a:xfrm>
            <a:off x="5491036" y="1783080"/>
            <a:ext cx="400304" cy="82296"/>
          </a:xfrm>
          <a:prstGeom prst="rect">
            <a:avLst/>
          </a:prstGeom>
          <a:solidFill>
            <a:srgbClr val="EC489F"/>
          </a:solidFill>
          <a:ln/>
        </p:spPr>
        <p:txBody>
          <a:bodyPr/>
          <a:lstStyle/>
          <a:p>
            <a:pPr>
              <a:defRPr/>
            </a:pPr>
            <a:endParaRPr lang="en-AU">
              <a:solidFill>
                <a:srgbClr val="FFFFFF"/>
              </a:solidFill>
              <a:latin typeface="Arial" panose="020B0604020202020204"/>
            </a:endParaRPr>
          </a:p>
        </p:txBody>
      </p:sp>
      <p:sp>
        <p:nvSpPr>
          <p:cNvPr id="40" name="Shape 37"/>
          <p:cNvSpPr/>
          <p:nvPr/>
        </p:nvSpPr>
        <p:spPr>
          <a:xfrm>
            <a:off x="5891340" y="1783080"/>
            <a:ext cx="400304" cy="82296"/>
          </a:xfrm>
          <a:prstGeom prst="rect">
            <a:avLst/>
          </a:prstGeom>
          <a:solidFill>
            <a:srgbClr val="FF6B6D"/>
          </a:solidFill>
          <a:ln/>
        </p:spPr>
        <p:txBody>
          <a:bodyPr/>
          <a:lstStyle/>
          <a:p>
            <a:pPr>
              <a:defRPr/>
            </a:pPr>
            <a:endParaRPr lang="en-AU">
              <a:solidFill>
                <a:srgbClr val="FFFFFF"/>
              </a:solidFill>
              <a:latin typeface="Arial" panose="020B0604020202020204"/>
            </a:endParaRPr>
          </a:p>
        </p:txBody>
      </p:sp>
      <p:sp>
        <p:nvSpPr>
          <p:cNvPr id="41" name="Shape 38"/>
          <p:cNvSpPr/>
          <p:nvPr/>
        </p:nvSpPr>
        <p:spPr>
          <a:xfrm>
            <a:off x="6291644" y="1783080"/>
            <a:ext cx="400304" cy="82296"/>
          </a:xfrm>
          <a:prstGeom prst="rect">
            <a:avLst/>
          </a:prstGeom>
          <a:solidFill>
            <a:srgbClr val="FFA73B"/>
          </a:solidFill>
          <a:ln/>
        </p:spPr>
        <p:txBody>
          <a:bodyPr/>
          <a:lstStyle/>
          <a:p>
            <a:pPr>
              <a:defRPr/>
            </a:pPr>
            <a:endParaRPr lang="en-AU">
              <a:solidFill>
                <a:srgbClr val="FFFFFF"/>
              </a:solidFill>
              <a:latin typeface="Arial" panose="020B0604020202020204"/>
            </a:endParaRPr>
          </a:p>
        </p:txBody>
      </p:sp>
      <p:sp>
        <p:nvSpPr>
          <p:cNvPr id="42" name="Shape 39"/>
          <p:cNvSpPr/>
          <p:nvPr/>
        </p:nvSpPr>
        <p:spPr>
          <a:xfrm>
            <a:off x="6691948" y="1783080"/>
            <a:ext cx="400304" cy="82296"/>
          </a:xfrm>
          <a:prstGeom prst="rect">
            <a:avLst/>
          </a:prstGeom>
          <a:solidFill>
            <a:srgbClr val="FFC229"/>
          </a:solidFill>
          <a:ln/>
        </p:spPr>
        <p:txBody>
          <a:bodyPr/>
          <a:lstStyle/>
          <a:p>
            <a:pPr>
              <a:defRPr/>
            </a:pPr>
            <a:endParaRPr lang="en-AU">
              <a:solidFill>
                <a:srgbClr val="FFFFFF"/>
              </a:solidFill>
              <a:latin typeface="Arial" panose="020B0604020202020204"/>
            </a:endParaRPr>
          </a:p>
        </p:txBody>
      </p:sp>
      <p:sp>
        <p:nvSpPr>
          <p:cNvPr id="43" name="Shape 40"/>
          <p:cNvSpPr/>
          <p:nvPr/>
        </p:nvSpPr>
        <p:spPr>
          <a:xfrm>
            <a:off x="7092252" y="1783080"/>
            <a:ext cx="400304" cy="82296"/>
          </a:xfrm>
          <a:prstGeom prst="rect">
            <a:avLst/>
          </a:prstGeom>
          <a:solidFill>
            <a:srgbClr val="BFC43B"/>
          </a:solidFill>
          <a:ln/>
        </p:spPr>
        <p:txBody>
          <a:bodyPr/>
          <a:lstStyle/>
          <a:p>
            <a:pPr>
              <a:defRPr/>
            </a:pPr>
            <a:endParaRPr lang="en-AU">
              <a:solidFill>
                <a:srgbClr val="FFFFFF"/>
              </a:solidFill>
              <a:latin typeface="Arial" panose="020B0604020202020204"/>
            </a:endParaRPr>
          </a:p>
        </p:txBody>
      </p:sp>
      <p:sp>
        <p:nvSpPr>
          <p:cNvPr id="44" name="Shape 41"/>
          <p:cNvSpPr/>
          <p:nvPr/>
        </p:nvSpPr>
        <p:spPr>
          <a:xfrm>
            <a:off x="7492556" y="1783080"/>
            <a:ext cx="400304" cy="82296"/>
          </a:xfrm>
          <a:prstGeom prst="rect">
            <a:avLst/>
          </a:prstGeom>
          <a:solidFill>
            <a:srgbClr val="71BC30"/>
          </a:solidFill>
          <a:ln/>
        </p:spPr>
        <p:txBody>
          <a:bodyPr/>
          <a:lstStyle/>
          <a:p>
            <a:pPr>
              <a:defRPr/>
            </a:pPr>
            <a:endParaRPr lang="en-AU">
              <a:solidFill>
                <a:srgbClr val="FFFFFF"/>
              </a:solidFill>
              <a:latin typeface="Arial" panose="020B0604020202020204"/>
            </a:endParaRPr>
          </a:p>
        </p:txBody>
      </p:sp>
      <p:sp>
        <p:nvSpPr>
          <p:cNvPr id="46" name="Text 43"/>
          <p:cNvSpPr/>
          <p:nvPr/>
        </p:nvSpPr>
        <p:spPr>
          <a:xfrm>
            <a:off x="6978460" y="1984248"/>
            <a:ext cx="713232" cy="292608"/>
          </a:xfrm>
          <a:prstGeom prst="rect">
            <a:avLst/>
          </a:prstGeom>
          <a:noFill/>
          <a:ln/>
        </p:spPr>
        <p:txBody>
          <a:bodyPr wrap="square" rtlCol="0" anchor="ctr"/>
          <a:lstStyle/>
          <a:p>
            <a:pPr algn="ctr">
              <a:defRPr/>
            </a:pPr>
            <a:r>
              <a:rPr lang="en-US" sz="1000" b="1" kern="0" spc="100">
                <a:solidFill>
                  <a:srgbClr val="FFFFFF"/>
                </a:solidFill>
                <a:latin typeface="Segoe UI Semibold" pitchFamily="34" charset="0"/>
                <a:ea typeface="Segoe UI Semibold" pitchFamily="34" charset="-122"/>
                <a:cs typeface="Segoe UI Semibold" pitchFamily="34" charset="-120"/>
              </a:rPr>
              <a:t>NEW</a:t>
            </a:r>
            <a:endParaRPr lang="en-US" sz="1000">
              <a:solidFill>
                <a:srgbClr val="FFFFFF"/>
              </a:solidFill>
              <a:latin typeface="Arial" panose="020B0604020202020204"/>
            </a:endParaRPr>
          </a:p>
        </p:txBody>
      </p:sp>
      <p:sp>
        <p:nvSpPr>
          <p:cNvPr id="47" name="Text 44"/>
          <p:cNvSpPr/>
          <p:nvPr/>
        </p:nvSpPr>
        <p:spPr>
          <a:xfrm>
            <a:off x="4546156" y="2002536"/>
            <a:ext cx="2596896" cy="512064"/>
          </a:xfrm>
          <a:prstGeom prst="rect">
            <a:avLst/>
          </a:prstGeom>
          <a:noFill/>
          <a:ln/>
        </p:spPr>
        <p:txBody>
          <a:bodyPr wrap="square" rtlCol="0" anchor="ctr"/>
          <a:lstStyle/>
          <a:p>
            <a:pPr>
              <a:lnSpc>
                <a:spcPct val="90000"/>
              </a:lnSpc>
              <a:defRPr/>
            </a:pPr>
            <a:r>
              <a:rPr lang="en-US" sz="1600" b="1">
                <a:solidFill>
                  <a:srgbClr val="000000"/>
                </a:solidFill>
                <a:latin typeface="Segoe Sans Display Semibold" pitchFamily="34" charset="0"/>
                <a:ea typeface="Segoe Sans Display Semibold" pitchFamily="34" charset="-122"/>
                <a:cs typeface="Segoe Sans Display Semibold" pitchFamily="34" charset="-120"/>
              </a:rPr>
              <a:t>Copilot Credit capacity pack</a:t>
            </a:r>
            <a:endParaRPr lang="en-US" sz="1600">
              <a:solidFill>
                <a:srgbClr val="FFFFFF"/>
              </a:solidFill>
              <a:latin typeface="Arial" panose="020B0604020202020204"/>
            </a:endParaRPr>
          </a:p>
        </p:txBody>
      </p:sp>
      <p:sp>
        <p:nvSpPr>
          <p:cNvPr id="48" name="Text 45"/>
          <p:cNvSpPr/>
          <p:nvPr/>
        </p:nvSpPr>
        <p:spPr>
          <a:xfrm>
            <a:off x="4546156" y="2532888"/>
            <a:ext cx="3145536" cy="237744"/>
          </a:xfrm>
          <a:prstGeom prst="rect">
            <a:avLst/>
          </a:prstGeom>
          <a:noFill/>
          <a:ln/>
        </p:spPr>
        <p:txBody>
          <a:bodyPr wrap="square" rtlCol="0" anchor="ctr"/>
          <a:lstStyle/>
          <a:p>
            <a:pPr>
              <a:defRPr/>
            </a:pPr>
            <a:r>
              <a:rPr lang="en-US" sz="1000" b="1" kern="0" spc="100">
                <a:solidFill>
                  <a:srgbClr val="FF6B6D"/>
                </a:solidFill>
                <a:latin typeface="Segoe UI Semibold" pitchFamily="34" charset="0"/>
                <a:ea typeface="Segoe UI Semibold" pitchFamily="34" charset="-122"/>
                <a:cs typeface="Segoe UI Semibold" pitchFamily="34" charset="-120"/>
              </a:rPr>
              <a:t>MCS License</a:t>
            </a:r>
            <a:endParaRPr lang="en-US" sz="1000">
              <a:solidFill>
                <a:srgbClr val="FFFFFF"/>
              </a:solidFill>
              <a:latin typeface="Arial" panose="020B0604020202020204"/>
            </a:endParaRPr>
          </a:p>
        </p:txBody>
      </p:sp>
      <p:sp>
        <p:nvSpPr>
          <p:cNvPr id="49" name="Text 46"/>
          <p:cNvSpPr/>
          <p:nvPr/>
        </p:nvSpPr>
        <p:spPr>
          <a:xfrm>
            <a:off x="4546156" y="2770632"/>
            <a:ext cx="3145536" cy="274320"/>
          </a:xfrm>
          <a:prstGeom prst="rect">
            <a:avLst/>
          </a:prstGeom>
          <a:noFill/>
          <a:ln/>
        </p:spPr>
        <p:txBody>
          <a:bodyPr wrap="square" rtlCol="0" anchor="ctr"/>
          <a:lstStyle/>
          <a:p>
            <a:pPr>
              <a:defRPr/>
            </a:pPr>
            <a:r>
              <a:rPr lang="en-US" sz="1150" i="1">
                <a:solidFill>
                  <a:srgbClr val="6E6D78"/>
                </a:solidFill>
                <a:latin typeface="Segoe UI" pitchFamily="34" charset="0"/>
                <a:ea typeface="Segoe UI" pitchFamily="34" charset="-122"/>
                <a:cs typeface="Segoe UI" pitchFamily="34" charset="-120"/>
              </a:rPr>
              <a:t>Predictable monthly capacity</a:t>
            </a:r>
            <a:endParaRPr lang="en-US" sz="1150">
              <a:solidFill>
                <a:srgbClr val="FFFFFF"/>
              </a:solidFill>
              <a:latin typeface="Arial" panose="020B0604020202020204"/>
            </a:endParaRPr>
          </a:p>
        </p:txBody>
      </p:sp>
      <p:sp>
        <p:nvSpPr>
          <p:cNvPr id="50" name="Shape 47"/>
          <p:cNvSpPr/>
          <p:nvPr/>
        </p:nvSpPr>
        <p:spPr>
          <a:xfrm>
            <a:off x="4546156" y="3118104"/>
            <a:ext cx="3090672" cy="0"/>
          </a:xfrm>
          <a:prstGeom prst="line">
            <a:avLst/>
          </a:prstGeom>
          <a:noFill/>
          <a:ln w="12700">
            <a:solidFill>
              <a:srgbClr val="E6E6EA"/>
            </a:solidFill>
            <a:prstDash val="solid"/>
          </a:ln>
        </p:spPr>
        <p:txBody>
          <a:bodyPr/>
          <a:lstStyle/>
          <a:p>
            <a:pPr>
              <a:defRPr/>
            </a:pPr>
            <a:endParaRPr lang="en-AU">
              <a:solidFill>
                <a:srgbClr val="FFFFFF"/>
              </a:solidFill>
              <a:latin typeface="Arial" panose="020B0604020202020204"/>
            </a:endParaRPr>
          </a:p>
        </p:txBody>
      </p:sp>
      <p:sp>
        <p:nvSpPr>
          <p:cNvPr id="51" name="Text 48"/>
          <p:cNvSpPr/>
          <p:nvPr/>
        </p:nvSpPr>
        <p:spPr>
          <a:xfrm>
            <a:off x="4546156" y="3246120"/>
            <a:ext cx="3145536" cy="182880"/>
          </a:xfrm>
          <a:prstGeom prst="rect">
            <a:avLst/>
          </a:prstGeom>
          <a:noFill/>
          <a:ln/>
        </p:spPr>
        <p:txBody>
          <a:bodyPr wrap="square" rtlCol="0" anchor="ctr"/>
          <a:lstStyle/>
          <a:p>
            <a:pPr>
              <a:defRPr/>
            </a:pPr>
            <a:r>
              <a:rPr lang="en-US" sz="900" b="1" kern="0" spc="100">
                <a:solidFill>
                  <a:srgbClr val="FF6B6D"/>
                </a:solidFill>
                <a:latin typeface="Segoe UI Semibold" pitchFamily="34" charset="0"/>
                <a:ea typeface="Segoe UI Semibold" pitchFamily="34" charset="-122"/>
                <a:cs typeface="Segoe UI Semibold" pitchFamily="34" charset="-120"/>
              </a:rPr>
              <a:t>COMMITMENT</a:t>
            </a:r>
            <a:endParaRPr lang="en-US" sz="900">
              <a:solidFill>
                <a:srgbClr val="FFFFFF"/>
              </a:solidFill>
              <a:latin typeface="Arial" panose="020B0604020202020204"/>
            </a:endParaRPr>
          </a:p>
        </p:txBody>
      </p:sp>
      <p:sp>
        <p:nvSpPr>
          <p:cNvPr id="52" name="Text 49"/>
          <p:cNvSpPr/>
          <p:nvPr/>
        </p:nvSpPr>
        <p:spPr>
          <a:xfrm>
            <a:off x="4546156" y="343814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Licence subscription (annual, billed monthly)</a:t>
            </a:r>
            <a:endParaRPr lang="en-US" sz="1250">
              <a:solidFill>
                <a:srgbClr val="FFFFFF"/>
              </a:solidFill>
              <a:latin typeface="Arial" panose="020B0604020202020204"/>
            </a:endParaRPr>
          </a:p>
        </p:txBody>
      </p:sp>
      <p:sp>
        <p:nvSpPr>
          <p:cNvPr id="53" name="Text 50"/>
          <p:cNvSpPr/>
          <p:nvPr/>
        </p:nvSpPr>
        <p:spPr>
          <a:xfrm>
            <a:off x="4546156" y="3886200"/>
            <a:ext cx="3145536" cy="182880"/>
          </a:xfrm>
          <a:prstGeom prst="rect">
            <a:avLst/>
          </a:prstGeom>
          <a:noFill/>
          <a:ln/>
        </p:spPr>
        <p:txBody>
          <a:bodyPr wrap="square" rtlCol="0" anchor="ctr"/>
          <a:lstStyle/>
          <a:p>
            <a:pPr>
              <a:defRPr/>
            </a:pPr>
            <a:r>
              <a:rPr lang="en-US" sz="900" b="1" kern="0" spc="100">
                <a:solidFill>
                  <a:srgbClr val="FF6B6D"/>
                </a:solidFill>
                <a:latin typeface="Segoe UI Semibold" pitchFamily="34" charset="0"/>
                <a:ea typeface="Segoe UI Semibold" pitchFamily="34" charset="-122"/>
                <a:cs typeface="Segoe UI Semibold" pitchFamily="34" charset="-120"/>
              </a:rPr>
              <a:t>COST</a:t>
            </a:r>
            <a:endParaRPr lang="en-US" sz="900">
              <a:solidFill>
                <a:srgbClr val="FFFFFF"/>
              </a:solidFill>
              <a:latin typeface="Arial" panose="020B0604020202020204"/>
            </a:endParaRPr>
          </a:p>
        </p:txBody>
      </p:sp>
      <p:sp>
        <p:nvSpPr>
          <p:cNvPr id="54" name="Text 51"/>
          <p:cNvSpPr/>
          <p:nvPr/>
        </p:nvSpPr>
        <p:spPr>
          <a:xfrm>
            <a:off x="4546156" y="407822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AU$299.30 / pack / month *</a:t>
            </a:r>
            <a:endParaRPr lang="en-US" sz="1250">
              <a:solidFill>
                <a:srgbClr val="FFFFFF"/>
              </a:solidFill>
              <a:latin typeface="Arial" panose="020B0604020202020204"/>
            </a:endParaRPr>
          </a:p>
        </p:txBody>
      </p:sp>
      <p:sp>
        <p:nvSpPr>
          <p:cNvPr id="55" name="Text 52"/>
          <p:cNvSpPr/>
          <p:nvPr/>
        </p:nvSpPr>
        <p:spPr>
          <a:xfrm>
            <a:off x="4546156" y="4526280"/>
            <a:ext cx="3145536" cy="182880"/>
          </a:xfrm>
          <a:prstGeom prst="rect">
            <a:avLst/>
          </a:prstGeom>
          <a:noFill/>
          <a:ln/>
        </p:spPr>
        <p:txBody>
          <a:bodyPr wrap="square" rtlCol="0" anchor="ctr"/>
          <a:lstStyle/>
          <a:p>
            <a:pPr>
              <a:defRPr/>
            </a:pPr>
            <a:r>
              <a:rPr lang="en-US" sz="900" b="1" kern="0" spc="100">
                <a:solidFill>
                  <a:srgbClr val="FF6B6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56" name="Text 53"/>
          <p:cNvSpPr/>
          <p:nvPr/>
        </p:nvSpPr>
        <p:spPr>
          <a:xfrm>
            <a:off x="4546156" y="471830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Steady, predictable usage</a:t>
            </a:r>
            <a:endParaRPr lang="en-US" sz="1250">
              <a:solidFill>
                <a:srgbClr val="FFFFFF"/>
              </a:solidFill>
              <a:latin typeface="Arial" panose="020B0604020202020204"/>
            </a:endParaRPr>
          </a:p>
        </p:txBody>
      </p:sp>
      <p:sp>
        <p:nvSpPr>
          <p:cNvPr id="57" name="Shape 54"/>
          <p:cNvSpPr/>
          <p:nvPr/>
        </p:nvSpPr>
        <p:spPr>
          <a:xfrm>
            <a:off x="8075740" y="1783080"/>
            <a:ext cx="3602736" cy="3401568"/>
          </a:xfrm>
          <a:prstGeom prst="roundRect">
            <a:avLst>
              <a:gd name="adj" fmla="val 2151"/>
            </a:avLst>
          </a:prstGeom>
          <a:solidFill>
            <a:srgbClr val="FFFFFF"/>
          </a:solidFill>
          <a:ln w="12700">
            <a:solidFill>
              <a:srgbClr val="EC489F"/>
            </a:solidFill>
            <a:prstDash val="solid"/>
          </a:ln>
        </p:spPr>
        <p:txBody>
          <a:bodyPr/>
          <a:lstStyle/>
          <a:p>
            <a:pPr>
              <a:defRPr/>
            </a:pPr>
            <a:endParaRPr lang="en-AU">
              <a:solidFill>
                <a:srgbClr val="FFFFFF"/>
              </a:solidFill>
              <a:latin typeface="Arial" panose="020B0604020202020204"/>
            </a:endParaRPr>
          </a:p>
        </p:txBody>
      </p:sp>
      <p:sp>
        <p:nvSpPr>
          <p:cNvPr id="58" name="Shape 55"/>
          <p:cNvSpPr/>
          <p:nvPr/>
        </p:nvSpPr>
        <p:spPr>
          <a:xfrm>
            <a:off x="8075740" y="1783080"/>
            <a:ext cx="400304" cy="82296"/>
          </a:xfrm>
          <a:prstGeom prst="rect">
            <a:avLst/>
          </a:prstGeom>
          <a:solidFill>
            <a:srgbClr val="01B08D"/>
          </a:solidFill>
          <a:ln/>
        </p:spPr>
        <p:txBody>
          <a:bodyPr/>
          <a:lstStyle/>
          <a:p>
            <a:pPr>
              <a:defRPr/>
            </a:pPr>
            <a:endParaRPr lang="en-AU">
              <a:solidFill>
                <a:srgbClr val="FFFFFF"/>
              </a:solidFill>
              <a:latin typeface="Arial" panose="020B0604020202020204"/>
            </a:endParaRPr>
          </a:p>
        </p:txBody>
      </p:sp>
      <p:sp>
        <p:nvSpPr>
          <p:cNvPr id="59" name="Shape 56"/>
          <p:cNvSpPr/>
          <p:nvPr/>
        </p:nvSpPr>
        <p:spPr>
          <a:xfrm>
            <a:off x="8476044" y="1783080"/>
            <a:ext cx="400304" cy="82296"/>
          </a:xfrm>
          <a:prstGeom prst="rect">
            <a:avLst/>
          </a:prstGeom>
          <a:solidFill>
            <a:srgbClr val="0294ED"/>
          </a:solidFill>
          <a:ln/>
        </p:spPr>
        <p:txBody>
          <a:bodyPr/>
          <a:lstStyle/>
          <a:p>
            <a:pPr>
              <a:defRPr/>
            </a:pPr>
            <a:endParaRPr lang="en-AU">
              <a:solidFill>
                <a:srgbClr val="FFFFFF"/>
              </a:solidFill>
              <a:latin typeface="Arial" panose="020B0604020202020204"/>
            </a:endParaRPr>
          </a:p>
        </p:txBody>
      </p:sp>
      <p:sp>
        <p:nvSpPr>
          <p:cNvPr id="60" name="Shape 57"/>
          <p:cNvSpPr/>
          <p:nvPr/>
        </p:nvSpPr>
        <p:spPr>
          <a:xfrm>
            <a:off x="8876348" y="1783080"/>
            <a:ext cx="400304" cy="82296"/>
          </a:xfrm>
          <a:prstGeom prst="rect">
            <a:avLst/>
          </a:prstGeom>
          <a:solidFill>
            <a:srgbClr val="AA5AF9"/>
          </a:solidFill>
          <a:ln/>
        </p:spPr>
        <p:txBody>
          <a:bodyPr/>
          <a:lstStyle/>
          <a:p>
            <a:pPr>
              <a:defRPr/>
            </a:pPr>
            <a:endParaRPr lang="en-AU">
              <a:solidFill>
                <a:srgbClr val="FFFFFF"/>
              </a:solidFill>
              <a:latin typeface="Arial" panose="020B0604020202020204"/>
            </a:endParaRPr>
          </a:p>
        </p:txBody>
      </p:sp>
      <p:sp>
        <p:nvSpPr>
          <p:cNvPr id="61" name="Shape 58"/>
          <p:cNvSpPr/>
          <p:nvPr/>
        </p:nvSpPr>
        <p:spPr>
          <a:xfrm>
            <a:off x="9276652" y="1783080"/>
            <a:ext cx="400304" cy="82296"/>
          </a:xfrm>
          <a:prstGeom prst="rect">
            <a:avLst/>
          </a:prstGeom>
          <a:solidFill>
            <a:srgbClr val="EC489F"/>
          </a:solidFill>
          <a:ln/>
        </p:spPr>
        <p:txBody>
          <a:bodyPr/>
          <a:lstStyle/>
          <a:p>
            <a:pPr>
              <a:defRPr/>
            </a:pPr>
            <a:endParaRPr lang="en-AU">
              <a:solidFill>
                <a:srgbClr val="FFFFFF"/>
              </a:solidFill>
              <a:latin typeface="Arial" panose="020B0604020202020204"/>
            </a:endParaRPr>
          </a:p>
        </p:txBody>
      </p:sp>
      <p:sp>
        <p:nvSpPr>
          <p:cNvPr id="62" name="Shape 59"/>
          <p:cNvSpPr/>
          <p:nvPr/>
        </p:nvSpPr>
        <p:spPr>
          <a:xfrm>
            <a:off x="9676956" y="1783080"/>
            <a:ext cx="400304" cy="82296"/>
          </a:xfrm>
          <a:prstGeom prst="rect">
            <a:avLst/>
          </a:prstGeom>
          <a:solidFill>
            <a:srgbClr val="FF6B6D"/>
          </a:solidFill>
          <a:ln/>
        </p:spPr>
        <p:txBody>
          <a:bodyPr/>
          <a:lstStyle/>
          <a:p>
            <a:pPr>
              <a:defRPr/>
            </a:pPr>
            <a:endParaRPr lang="en-AU">
              <a:solidFill>
                <a:srgbClr val="FFFFFF"/>
              </a:solidFill>
              <a:latin typeface="Arial" panose="020B0604020202020204"/>
            </a:endParaRPr>
          </a:p>
        </p:txBody>
      </p:sp>
      <p:sp>
        <p:nvSpPr>
          <p:cNvPr id="63" name="Shape 60"/>
          <p:cNvSpPr/>
          <p:nvPr/>
        </p:nvSpPr>
        <p:spPr>
          <a:xfrm>
            <a:off x="10077260" y="1783080"/>
            <a:ext cx="400304" cy="82296"/>
          </a:xfrm>
          <a:prstGeom prst="rect">
            <a:avLst/>
          </a:prstGeom>
          <a:solidFill>
            <a:srgbClr val="FFA73B"/>
          </a:solidFill>
          <a:ln/>
        </p:spPr>
        <p:txBody>
          <a:bodyPr/>
          <a:lstStyle/>
          <a:p>
            <a:pPr>
              <a:defRPr/>
            </a:pPr>
            <a:endParaRPr lang="en-AU">
              <a:solidFill>
                <a:srgbClr val="FFFFFF"/>
              </a:solidFill>
              <a:latin typeface="Arial" panose="020B0604020202020204"/>
            </a:endParaRPr>
          </a:p>
        </p:txBody>
      </p:sp>
      <p:sp>
        <p:nvSpPr>
          <p:cNvPr id="64" name="Shape 61"/>
          <p:cNvSpPr/>
          <p:nvPr/>
        </p:nvSpPr>
        <p:spPr>
          <a:xfrm>
            <a:off x="10477564" y="1783080"/>
            <a:ext cx="400304" cy="82296"/>
          </a:xfrm>
          <a:prstGeom prst="rect">
            <a:avLst/>
          </a:prstGeom>
          <a:solidFill>
            <a:srgbClr val="FFC229"/>
          </a:solidFill>
          <a:ln/>
        </p:spPr>
        <p:txBody>
          <a:bodyPr/>
          <a:lstStyle/>
          <a:p>
            <a:pPr>
              <a:defRPr/>
            </a:pPr>
            <a:endParaRPr lang="en-AU">
              <a:solidFill>
                <a:srgbClr val="FFFFFF"/>
              </a:solidFill>
              <a:latin typeface="Arial" panose="020B0604020202020204"/>
            </a:endParaRPr>
          </a:p>
        </p:txBody>
      </p:sp>
      <p:sp>
        <p:nvSpPr>
          <p:cNvPr id="65" name="Shape 62"/>
          <p:cNvSpPr/>
          <p:nvPr/>
        </p:nvSpPr>
        <p:spPr>
          <a:xfrm>
            <a:off x="10877868" y="1783080"/>
            <a:ext cx="400304" cy="82296"/>
          </a:xfrm>
          <a:prstGeom prst="rect">
            <a:avLst/>
          </a:prstGeom>
          <a:solidFill>
            <a:srgbClr val="BFC43B"/>
          </a:solidFill>
          <a:ln/>
        </p:spPr>
        <p:txBody>
          <a:bodyPr/>
          <a:lstStyle/>
          <a:p>
            <a:pPr>
              <a:defRPr/>
            </a:pPr>
            <a:endParaRPr lang="en-AU">
              <a:solidFill>
                <a:srgbClr val="FFFFFF"/>
              </a:solidFill>
              <a:latin typeface="Arial" panose="020B0604020202020204"/>
            </a:endParaRPr>
          </a:p>
        </p:txBody>
      </p:sp>
      <p:sp>
        <p:nvSpPr>
          <p:cNvPr id="66" name="Shape 63"/>
          <p:cNvSpPr/>
          <p:nvPr/>
        </p:nvSpPr>
        <p:spPr>
          <a:xfrm>
            <a:off x="11278172" y="1783080"/>
            <a:ext cx="400304" cy="82296"/>
          </a:xfrm>
          <a:prstGeom prst="rect">
            <a:avLst/>
          </a:prstGeom>
          <a:solidFill>
            <a:srgbClr val="71BC30"/>
          </a:solidFill>
          <a:ln/>
        </p:spPr>
        <p:txBody>
          <a:bodyPr/>
          <a:lstStyle/>
          <a:p>
            <a:pPr>
              <a:defRPr/>
            </a:pPr>
            <a:endParaRPr lang="en-AU">
              <a:solidFill>
                <a:srgbClr val="FFFFFF"/>
              </a:solidFill>
              <a:latin typeface="Arial" panose="020B0604020202020204"/>
            </a:endParaRPr>
          </a:p>
        </p:txBody>
      </p:sp>
      <p:sp>
        <p:nvSpPr>
          <p:cNvPr id="67" name="Text 64"/>
          <p:cNvSpPr/>
          <p:nvPr/>
        </p:nvSpPr>
        <p:spPr>
          <a:xfrm>
            <a:off x="8331772" y="2002536"/>
            <a:ext cx="3145536" cy="512064"/>
          </a:xfrm>
          <a:prstGeom prst="rect">
            <a:avLst/>
          </a:prstGeom>
          <a:noFill/>
          <a:ln/>
        </p:spPr>
        <p:txBody>
          <a:bodyPr wrap="square" rtlCol="0" anchor="ctr"/>
          <a:lstStyle/>
          <a:p>
            <a:pPr>
              <a:lnSpc>
                <a:spcPct val="90000"/>
              </a:lnSpc>
              <a:defRPr/>
            </a:pPr>
            <a:r>
              <a:rPr lang="en-US" sz="1600" b="1">
                <a:solidFill>
                  <a:srgbClr val="000000"/>
                </a:solidFill>
                <a:latin typeface="Segoe Sans Display Semibold" pitchFamily="34" charset="0"/>
                <a:ea typeface="Segoe Sans Display Semibold" pitchFamily="34" charset="-122"/>
                <a:cs typeface="Segoe Sans Display Semibold" pitchFamily="34" charset="-120"/>
              </a:rPr>
              <a:t>Pre-Purchase Plan</a:t>
            </a:r>
            <a:endParaRPr lang="en-US" sz="1600">
              <a:solidFill>
                <a:srgbClr val="FFFFFF"/>
              </a:solidFill>
              <a:latin typeface="Arial" panose="020B0604020202020204"/>
            </a:endParaRPr>
          </a:p>
        </p:txBody>
      </p:sp>
      <p:sp>
        <p:nvSpPr>
          <p:cNvPr id="68" name="Text 65"/>
          <p:cNvSpPr/>
          <p:nvPr/>
        </p:nvSpPr>
        <p:spPr>
          <a:xfrm>
            <a:off x="8331772" y="2532888"/>
            <a:ext cx="3145536" cy="237744"/>
          </a:xfrm>
          <a:prstGeom prst="rect">
            <a:avLst/>
          </a:prstGeom>
          <a:noFill/>
          <a:ln/>
        </p:spPr>
        <p:txBody>
          <a:bodyPr wrap="square" rtlCol="0" anchor="ctr"/>
          <a:lstStyle/>
          <a:p>
            <a:pPr>
              <a:defRPr/>
            </a:pPr>
            <a:r>
              <a:rPr lang="en-US" sz="1000" b="1" kern="0" spc="100">
                <a:solidFill>
                  <a:srgbClr val="01B08D"/>
                </a:solidFill>
                <a:latin typeface="Segoe UI Semibold" pitchFamily="34" charset="0"/>
                <a:ea typeface="Segoe UI Semibold" pitchFamily="34" charset="-122"/>
                <a:cs typeface="Segoe UI Semibold" pitchFamily="34" charset="-120"/>
              </a:rPr>
              <a:t>P3</a:t>
            </a:r>
            <a:endParaRPr lang="en-US" sz="1000">
              <a:solidFill>
                <a:srgbClr val="FFFFFF"/>
              </a:solidFill>
              <a:latin typeface="Arial" panose="020B0604020202020204"/>
            </a:endParaRPr>
          </a:p>
        </p:txBody>
      </p:sp>
      <p:sp>
        <p:nvSpPr>
          <p:cNvPr id="69" name="Text 66"/>
          <p:cNvSpPr/>
          <p:nvPr/>
        </p:nvSpPr>
        <p:spPr>
          <a:xfrm>
            <a:off x="8331772" y="2770632"/>
            <a:ext cx="3145536" cy="274320"/>
          </a:xfrm>
          <a:prstGeom prst="rect">
            <a:avLst/>
          </a:prstGeom>
          <a:noFill/>
          <a:ln/>
        </p:spPr>
        <p:txBody>
          <a:bodyPr wrap="square" rtlCol="0" anchor="ctr"/>
          <a:lstStyle/>
          <a:p>
            <a:pPr>
              <a:defRPr/>
            </a:pPr>
            <a:r>
              <a:rPr lang="en-US" sz="1150" i="1">
                <a:solidFill>
                  <a:srgbClr val="6E6D78"/>
                </a:solidFill>
                <a:latin typeface="Segoe UI" pitchFamily="34" charset="0"/>
                <a:ea typeface="Segoe UI" pitchFamily="34" charset="-122"/>
                <a:cs typeface="Segoe UI" pitchFamily="34" charset="-120"/>
              </a:rPr>
              <a:t>Commit up front for a lower rate</a:t>
            </a:r>
            <a:endParaRPr lang="en-US" sz="1150">
              <a:solidFill>
                <a:srgbClr val="FFFFFF"/>
              </a:solidFill>
              <a:latin typeface="Arial" panose="020B0604020202020204"/>
            </a:endParaRPr>
          </a:p>
        </p:txBody>
      </p:sp>
      <p:sp>
        <p:nvSpPr>
          <p:cNvPr id="70" name="Shape 67"/>
          <p:cNvSpPr/>
          <p:nvPr/>
        </p:nvSpPr>
        <p:spPr>
          <a:xfrm>
            <a:off x="8331772" y="3118104"/>
            <a:ext cx="3090672" cy="0"/>
          </a:xfrm>
          <a:prstGeom prst="line">
            <a:avLst/>
          </a:prstGeom>
          <a:noFill/>
          <a:ln w="12700">
            <a:solidFill>
              <a:srgbClr val="E6E6EA"/>
            </a:solidFill>
            <a:prstDash val="solid"/>
          </a:ln>
        </p:spPr>
        <p:txBody>
          <a:bodyPr/>
          <a:lstStyle/>
          <a:p>
            <a:pPr>
              <a:defRPr/>
            </a:pPr>
            <a:endParaRPr lang="en-AU">
              <a:solidFill>
                <a:srgbClr val="FFFFFF"/>
              </a:solidFill>
              <a:latin typeface="Arial" panose="020B0604020202020204"/>
            </a:endParaRPr>
          </a:p>
        </p:txBody>
      </p:sp>
      <p:sp>
        <p:nvSpPr>
          <p:cNvPr id="71" name="Text 68"/>
          <p:cNvSpPr/>
          <p:nvPr/>
        </p:nvSpPr>
        <p:spPr>
          <a:xfrm>
            <a:off x="8331772" y="3246120"/>
            <a:ext cx="3145536" cy="182880"/>
          </a:xfrm>
          <a:prstGeom prst="rect">
            <a:avLst/>
          </a:prstGeom>
          <a:noFill/>
          <a:ln/>
        </p:spPr>
        <p:txBody>
          <a:bodyPr wrap="square" rtlCol="0" anchor="ctr"/>
          <a:lstStyle/>
          <a:p>
            <a:pPr>
              <a:defRPr/>
            </a:pPr>
            <a:r>
              <a:rPr lang="en-US" sz="900" b="1" kern="0" spc="100">
                <a:solidFill>
                  <a:srgbClr val="01B08D"/>
                </a:solidFill>
                <a:latin typeface="Segoe UI Semibold" pitchFamily="34" charset="0"/>
                <a:ea typeface="Segoe UI Semibold" pitchFamily="34" charset="-122"/>
                <a:cs typeface="Segoe UI Semibold" pitchFamily="34" charset="-120"/>
              </a:rPr>
              <a:t>COMMITMENT</a:t>
            </a:r>
            <a:endParaRPr lang="en-US" sz="900">
              <a:solidFill>
                <a:srgbClr val="FFFFFF"/>
              </a:solidFill>
              <a:latin typeface="Arial" panose="020B0604020202020204"/>
            </a:endParaRPr>
          </a:p>
        </p:txBody>
      </p:sp>
      <p:sp>
        <p:nvSpPr>
          <p:cNvPr id="72" name="Text 69"/>
          <p:cNvSpPr/>
          <p:nvPr/>
        </p:nvSpPr>
        <p:spPr>
          <a:xfrm>
            <a:off x="8331772" y="3438144"/>
            <a:ext cx="3145536" cy="384048"/>
          </a:xfrm>
          <a:prstGeom prst="rect">
            <a:avLst/>
          </a:prstGeom>
          <a:noFill/>
          <a:ln/>
        </p:spPr>
        <p:txBody>
          <a:bodyPr wrap="square" rtlCol="0" anchor="t"/>
          <a:lstStyle/>
          <a:p>
            <a:pPr>
              <a:lnSpc>
                <a:spcPct val="90000"/>
              </a:lnSpc>
              <a:defRPr/>
            </a:pPr>
            <a:r>
              <a:rPr lang="en-GB" sz="1250" b="1">
                <a:solidFill>
                  <a:srgbClr val="000000"/>
                </a:solidFill>
                <a:latin typeface="Segoe UI Semibold" pitchFamily="34" charset="0"/>
                <a:ea typeface="Segoe UI Semibold" pitchFamily="34" charset="-122"/>
                <a:cs typeface="Segoe UI Semibold" pitchFamily="34" charset="-120"/>
              </a:rPr>
              <a:t>Annual — buy credit packs in advance</a:t>
            </a:r>
          </a:p>
        </p:txBody>
      </p:sp>
      <p:sp>
        <p:nvSpPr>
          <p:cNvPr id="73" name="Text 70"/>
          <p:cNvSpPr/>
          <p:nvPr/>
        </p:nvSpPr>
        <p:spPr>
          <a:xfrm>
            <a:off x="8331772" y="3886200"/>
            <a:ext cx="3145536" cy="182880"/>
          </a:xfrm>
          <a:prstGeom prst="rect">
            <a:avLst/>
          </a:prstGeom>
          <a:noFill/>
          <a:ln/>
        </p:spPr>
        <p:txBody>
          <a:bodyPr wrap="square" rtlCol="0" anchor="ctr"/>
          <a:lstStyle/>
          <a:p>
            <a:pPr>
              <a:defRPr/>
            </a:pPr>
            <a:r>
              <a:rPr lang="en-US" sz="900" b="1" kern="0" spc="100">
                <a:solidFill>
                  <a:srgbClr val="01B08D"/>
                </a:solidFill>
                <a:latin typeface="Segoe UI Semibold" pitchFamily="34" charset="0"/>
                <a:ea typeface="Segoe UI Semibold" pitchFamily="34" charset="-122"/>
                <a:cs typeface="Segoe UI Semibold" pitchFamily="34" charset="-120"/>
              </a:rPr>
              <a:t>COST</a:t>
            </a:r>
            <a:endParaRPr lang="en-US" sz="900">
              <a:solidFill>
                <a:srgbClr val="FFFFFF"/>
              </a:solidFill>
              <a:latin typeface="Arial" panose="020B0604020202020204"/>
            </a:endParaRPr>
          </a:p>
        </p:txBody>
      </p:sp>
      <p:sp>
        <p:nvSpPr>
          <p:cNvPr id="74" name="Text 71"/>
          <p:cNvSpPr/>
          <p:nvPr/>
        </p:nvSpPr>
        <p:spPr>
          <a:xfrm>
            <a:off x="8331772" y="407822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Lowest per-credit cost (volume discount)</a:t>
            </a:r>
            <a:endParaRPr lang="en-US" sz="1250">
              <a:solidFill>
                <a:srgbClr val="FFFFFF"/>
              </a:solidFill>
              <a:latin typeface="Arial" panose="020B0604020202020204"/>
            </a:endParaRPr>
          </a:p>
        </p:txBody>
      </p:sp>
      <p:sp>
        <p:nvSpPr>
          <p:cNvPr id="75" name="Text 72"/>
          <p:cNvSpPr/>
          <p:nvPr/>
        </p:nvSpPr>
        <p:spPr>
          <a:xfrm>
            <a:off x="8331772" y="4526280"/>
            <a:ext cx="3145536" cy="182880"/>
          </a:xfrm>
          <a:prstGeom prst="rect">
            <a:avLst/>
          </a:prstGeom>
          <a:noFill/>
          <a:ln/>
        </p:spPr>
        <p:txBody>
          <a:bodyPr wrap="square" rtlCol="0" anchor="ctr"/>
          <a:lstStyle/>
          <a:p>
            <a:pPr>
              <a:defRPr/>
            </a:pPr>
            <a:r>
              <a:rPr lang="en-US" sz="900" b="1" kern="0" spc="100">
                <a:solidFill>
                  <a:srgbClr val="01B08D"/>
                </a:solidFill>
                <a:latin typeface="Segoe UI Semibold" pitchFamily="34" charset="0"/>
                <a:ea typeface="Segoe UI Semibold" pitchFamily="34" charset="-122"/>
                <a:cs typeface="Segoe UI Semibold" pitchFamily="34" charset="-120"/>
              </a:rPr>
              <a:t>BEST FOR</a:t>
            </a:r>
            <a:endParaRPr lang="en-US" sz="900">
              <a:solidFill>
                <a:srgbClr val="FFFFFF"/>
              </a:solidFill>
              <a:latin typeface="Arial" panose="020B0604020202020204"/>
            </a:endParaRPr>
          </a:p>
        </p:txBody>
      </p:sp>
      <p:sp>
        <p:nvSpPr>
          <p:cNvPr id="76" name="Text 73"/>
          <p:cNvSpPr/>
          <p:nvPr/>
        </p:nvSpPr>
        <p:spPr>
          <a:xfrm>
            <a:off x="8331772" y="4718304"/>
            <a:ext cx="3145536" cy="384048"/>
          </a:xfrm>
          <a:prstGeom prst="rect">
            <a:avLst/>
          </a:prstGeom>
          <a:noFill/>
          <a:ln/>
        </p:spPr>
        <p:txBody>
          <a:bodyPr wrap="square" rtlCol="0" anchor="t"/>
          <a:lstStyle/>
          <a:p>
            <a:pPr>
              <a:lnSpc>
                <a:spcPct val="90000"/>
              </a:lnSpc>
              <a:defRPr/>
            </a:pPr>
            <a:r>
              <a:rPr lang="en-US" sz="1250" b="1">
                <a:solidFill>
                  <a:srgbClr val="000000"/>
                </a:solidFill>
                <a:latin typeface="Segoe UI Semibold" pitchFamily="34" charset="0"/>
                <a:ea typeface="Segoe UI Semibold" pitchFamily="34" charset="-122"/>
                <a:cs typeface="Segoe UI Semibold" pitchFamily="34" charset="-120"/>
              </a:rPr>
              <a:t>Predictable, forecastable workloads</a:t>
            </a:r>
            <a:endParaRPr lang="en-US" sz="1250">
              <a:solidFill>
                <a:srgbClr val="FFFFFF"/>
              </a:solidFill>
              <a:latin typeface="Arial" panose="020B0604020202020204"/>
            </a:endParaRPr>
          </a:p>
        </p:txBody>
      </p:sp>
      <p:sp>
        <p:nvSpPr>
          <p:cNvPr id="77" name="Shape 74"/>
          <p:cNvSpPr/>
          <p:nvPr/>
        </p:nvSpPr>
        <p:spPr>
          <a:xfrm>
            <a:off x="504508" y="5399444"/>
            <a:ext cx="11183112" cy="786384"/>
          </a:xfrm>
          <a:prstGeom prst="roundRect">
            <a:avLst>
              <a:gd name="adj" fmla="val 6977"/>
            </a:avLst>
          </a:prstGeom>
          <a:solidFill>
            <a:srgbClr val="F7F7FA"/>
          </a:solidFill>
          <a:ln/>
        </p:spPr>
        <p:txBody>
          <a:bodyPr/>
          <a:lstStyle/>
          <a:p>
            <a:pPr>
              <a:defRPr/>
            </a:pPr>
            <a:endParaRPr lang="en-AU">
              <a:solidFill>
                <a:srgbClr val="FFFFFF"/>
              </a:solidFill>
              <a:latin typeface="Arial" panose="020B0604020202020204"/>
            </a:endParaRPr>
          </a:p>
        </p:txBody>
      </p:sp>
      <p:sp>
        <p:nvSpPr>
          <p:cNvPr id="78" name="Shape 75"/>
          <p:cNvSpPr/>
          <p:nvPr/>
        </p:nvSpPr>
        <p:spPr>
          <a:xfrm>
            <a:off x="504508" y="5509172"/>
            <a:ext cx="73152" cy="566928"/>
          </a:xfrm>
          <a:prstGeom prst="rect">
            <a:avLst/>
          </a:prstGeom>
          <a:solidFill>
            <a:srgbClr val="71BC30"/>
          </a:solidFill>
          <a:ln/>
        </p:spPr>
        <p:txBody>
          <a:bodyPr/>
          <a:lstStyle/>
          <a:p>
            <a:pPr>
              <a:defRPr/>
            </a:pPr>
            <a:endParaRPr lang="en-AU">
              <a:solidFill>
                <a:srgbClr val="FFFFFF"/>
              </a:solidFill>
              <a:latin typeface="Arial" panose="020B0604020202020204"/>
            </a:endParaRPr>
          </a:p>
        </p:txBody>
      </p:sp>
      <p:sp>
        <p:nvSpPr>
          <p:cNvPr id="79" name="Text 76"/>
          <p:cNvSpPr/>
          <p:nvPr/>
        </p:nvSpPr>
        <p:spPr>
          <a:xfrm>
            <a:off x="778828" y="5436020"/>
            <a:ext cx="10789920" cy="713232"/>
          </a:xfrm>
          <a:prstGeom prst="rect">
            <a:avLst/>
          </a:prstGeom>
          <a:noFill/>
          <a:ln/>
        </p:spPr>
        <p:txBody>
          <a:bodyPr wrap="square" rtlCol="0" anchor="ctr"/>
          <a:lstStyle/>
          <a:p>
            <a:pPr>
              <a:lnSpc>
                <a:spcPct val="97000"/>
              </a:lnSpc>
              <a:spcAft>
                <a:spcPts val="600"/>
              </a:spcAft>
            </a:pPr>
            <a:r>
              <a:rPr lang="en-US" sz="1100" i="1">
                <a:solidFill>
                  <a:srgbClr val="6E6D78"/>
                </a:solidFill>
                <a:latin typeface="Segoe UI" pitchFamily="34" charset="0"/>
                <a:ea typeface="Segoe UI" pitchFamily="34" charset="-122"/>
                <a:cs typeface="Segoe UI" pitchFamily="34" charset="-120"/>
              </a:rPr>
              <a:t>* 1 pack = 25,000 Copilot Credits, billed annually, enforced monthly (no rollover).</a:t>
            </a:r>
            <a:endParaRPr lang="en-US" sz="1600">
              <a:solidFill>
                <a:srgbClr val="FFFFFF"/>
              </a:solidFill>
              <a:latin typeface="Arial" panose="020B0604020202020204"/>
            </a:endParaRPr>
          </a:p>
          <a:p>
            <a:pPr>
              <a:lnSpc>
                <a:spcPct val="97000"/>
              </a:lnSpc>
              <a:defRPr/>
            </a:pPr>
            <a:r>
              <a:rPr lang="en-US" sz="1100">
                <a:solidFill>
                  <a:srgbClr val="323139"/>
                </a:solidFill>
                <a:latin typeface="Segoe UI" pitchFamily="34" charset="0"/>
                <a:ea typeface="Segoe UI" pitchFamily="34" charset="-122"/>
                <a:cs typeface="Segoe UI" pitchFamily="34" charset="-120"/>
              </a:rPr>
              <a:t>PAYG and P3 are bought in the Azure Portal and decrement the MACC; the capacity pack is bought in the Microsoft 365 Admin Center and isn't MACC eligible. Prepaid (P3) draws down before PAYG.  </a:t>
            </a:r>
          </a:p>
        </p:txBody>
      </p:sp>
      <p:sp>
        <p:nvSpPr>
          <p:cNvPr id="80" name="Text 26">
            <a:extLst>
              <a:ext uri="{FF2B5EF4-FFF2-40B4-BE49-F238E27FC236}">
                <a16:creationId xmlns:a16="http://schemas.microsoft.com/office/drawing/2014/main" id="{E0CF065F-A864-8F2F-544D-FA1F9B668ABF}"/>
              </a:ext>
            </a:extLst>
          </p:cNvPr>
          <p:cNvSpPr/>
          <p:nvPr/>
        </p:nvSpPr>
        <p:spPr>
          <a:xfrm>
            <a:off x="760541" y="3246120"/>
            <a:ext cx="2912383" cy="219456"/>
          </a:xfrm>
          <a:prstGeom prst="rect">
            <a:avLst/>
          </a:prstGeom>
          <a:noFill/>
          <a:ln/>
        </p:spPr>
        <p:txBody>
          <a:bodyPr wrap="square" rtlCol="0" anchor="ctr"/>
          <a:lstStyle/>
          <a:p>
            <a:r>
              <a:rPr lang="en-US" sz="900" b="1" kern="0" spc="100">
                <a:solidFill>
                  <a:srgbClr val="0294ED"/>
                </a:solidFill>
                <a:latin typeface="Segoe UI Semibold" pitchFamily="34" charset="0"/>
                <a:cs typeface="Segoe UI Semibold" pitchFamily="34" charset="-120"/>
              </a:rPr>
              <a:t>COMMITMENT</a:t>
            </a:r>
          </a:p>
        </p:txBody>
      </p:sp>
      <p:sp>
        <p:nvSpPr>
          <p:cNvPr id="81" name="Text 27">
            <a:extLst>
              <a:ext uri="{FF2B5EF4-FFF2-40B4-BE49-F238E27FC236}">
                <a16:creationId xmlns:a16="http://schemas.microsoft.com/office/drawing/2014/main" id="{991410C4-19AD-70E4-A369-B792C2EA5536}"/>
              </a:ext>
            </a:extLst>
          </p:cNvPr>
          <p:cNvSpPr/>
          <p:nvPr/>
        </p:nvSpPr>
        <p:spPr>
          <a:xfrm>
            <a:off x="760541" y="3465576"/>
            <a:ext cx="2912383" cy="292608"/>
          </a:xfrm>
          <a:prstGeom prst="rect">
            <a:avLst/>
          </a:prstGeom>
          <a:noFill/>
          <a:ln/>
        </p:spPr>
        <p:txBody>
          <a:bodyPr wrap="square" rtlCol="0" anchor="ctr"/>
          <a:lstStyle/>
          <a:p>
            <a:r>
              <a:rPr lang="en-US" sz="1250" b="1">
                <a:solidFill>
                  <a:srgbClr val="000000"/>
                </a:solidFill>
                <a:latin typeface="Segoe UI Semibold" pitchFamily="34" charset="0"/>
                <a:cs typeface="Segoe UI Semibold" pitchFamily="34" charset="-120"/>
              </a:rPr>
              <a:t>None — pay only for what you use</a:t>
            </a:r>
          </a:p>
        </p:txBody>
      </p:sp>
      <p:pic>
        <p:nvPicPr>
          <p:cNvPr id="82" name="Image 0" descr="assets/image4.png">
            <a:extLst>
              <a:ext uri="{FF2B5EF4-FFF2-40B4-BE49-F238E27FC236}">
                <a16:creationId xmlns:a16="http://schemas.microsoft.com/office/drawing/2014/main" id="{D27BC3D6-F61E-640D-6E0D-B1CBF8DD77AA}"/>
              </a:ext>
            </a:extLst>
          </p:cNvPr>
          <p:cNvPicPr>
            <a:picLocks noChangeAspect="1"/>
          </p:cNvPicPr>
          <p:nvPr/>
        </p:nvPicPr>
        <p:blipFill>
          <a:blip r:embed="rId3"/>
          <a:stretch>
            <a:fillRect/>
          </a:stretch>
        </p:blipFill>
        <p:spPr>
          <a:xfrm>
            <a:off x="10282723" y="6521501"/>
            <a:ext cx="1645920" cy="197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504508" y="310896"/>
            <a:ext cx="8229600" cy="274320"/>
          </a:xfrm>
          <a:prstGeom prst="rect">
            <a:avLst/>
          </a:prstGeom>
          <a:noFill/>
          <a:ln/>
        </p:spPr>
        <p:txBody>
          <a:bodyPr wrap="square" rtlCol="0" anchor="ctr"/>
          <a:lstStyle/>
          <a:p>
            <a:r>
              <a:rPr lang="en-US" sz="1100" b="1" kern="0" spc="200">
                <a:solidFill>
                  <a:srgbClr val="FF6B6D"/>
                </a:solidFill>
                <a:latin typeface="Segoe UI Semibold" pitchFamily="34" charset="0"/>
                <a:ea typeface="Segoe UI Semibold" pitchFamily="34" charset="-122"/>
                <a:cs typeface="Segoe UI Semibold" pitchFamily="34" charset="-120"/>
              </a:rPr>
              <a:t>USAGE-BASED BILLING</a:t>
            </a:r>
            <a:endParaRPr lang="en-US" sz="1100">
              <a:solidFill>
                <a:srgbClr val="FFFFFF"/>
              </a:solidFill>
              <a:latin typeface="Arial" panose="020B0604020202020204"/>
            </a:endParaRPr>
          </a:p>
        </p:txBody>
      </p:sp>
      <p:sp>
        <p:nvSpPr>
          <p:cNvPr id="3" name="Shape 1"/>
          <p:cNvSpPr/>
          <p:nvPr/>
        </p:nvSpPr>
        <p:spPr>
          <a:xfrm>
            <a:off x="504508" y="6565392"/>
            <a:ext cx="384048" cy="54864"/>
          </a:xfrm>
          <a:prstGeom prst="rect">
            <a:avLst/>
          </a:prstGeom>
          <a:solidFill>
            <a:srgbClr val="01B08D"/>
          </a:solidFill>
          <a:ln/>
        </p:spPr>
        <p:txBody>
          <a:bodyPr/>
          <a:lstStyle/>
          <a:p>
            <a:endParaRPr lang="en-AU">
              <a:solidFill>
                <a:srgbClr val="FFFFFF"/>
              </a:solidFill>
              <a:latin typeface="Arial" panose="020B0604020202020204"/>
            </a:endParaRPr>
          </a:p>
        </p:txBody>
      </p:sp>
      <p:sp>
        <p:nvSpPr>
          <p:cNvPr id="4" name="Shape 2"/>
          <p:cNvSpPr/>
          <p:nvPr/>
        </p:nvSpPr>
        <p:spPr>
          <a:xfrm>
            <a:off x="888556" y="6565392"/>
            <a:ext cx="384048" cy="54864"/>
          </a:xfrm>
          <a:prstGeom prst="rect">
            <a:avLst/>
          </a:prstGeom>
          <a:solidFill>
            <a:srgbClr val="0294ED"/>
          </a:solidFill>
          <a:ln/>
        </p:spPr>
        <p:txBody>
          <a:bodyPr/>
          <a:lstStyle/>
          <a:p>
            <a:endParaRPr lang="en-AU">
              <a:solidFill>
                <a:srgbClr val="FFFFFF"/>
              </a:solidFill>
              <a:latin typeface="Arial" panose="020B0604020202020204"/>
            </a:endParaRPr>
          </a:p>
        </p:txBody>
      </p:sp>
      <p:sp>
        <p:nvSpPr>
          <p:cNvPr id="5" name="Shape 3"/>
          <p:cNvSpPr/>
          <p:nvPr/>
        </p:nvSpPr>
        <p:spPr>
          <a:xfrm>
            <a:off x="1272604" y="6565392"/>
            <a:ext cx="384048" cy="54864"/>
          </a:xfrm>
          <a:prstGeom prst="rect">
            <a:avLst/>
          </a:prstGeom>
          <a:solidFill>
            <a:srgbClr val="AA5AF9"/>
          </a:solidFill>
          <a:ln/>
        </p:spPr>
        <p:txBody>
          <a:bodyPr/>
          <a:lstStyle/>
          <a:p>
            <a:endParaRPr lang="en-AU">
              <a:solidFill>
                <a:srgbClr val="FFFFFF"/>
              </a:solidFill>
              <a:latin typeface="Arial" panose="020B0604020202020204"/>
            </a:endParaRPr>
          </a:p>
        </p:txBody>
      </p:sp>
      <p:sp>
        <p:nvSpPr>
          <p:cNvPr id="6" name="Shape 4"/>
          <p:cNvSpPr/>
          <p:nvPr/>
        </p:nvSpPr>
        <p:spPr>
          <a:xfrm>
            <a:off x="1656652" y="6565392"/>
            <a:ext cx="384048" cy="54864"/>
          </a:xfrm>
          <a:prstGeom prst="rect">
            <a:avLst/>
          </a:prstGeom>
          <a:solidFill>
            <a:srgbClr val="EC489F"/>
          </a:solidFill>
          <a:ln/>
        </p:spPr>
        <p:txBody>
          <a:bodyPr/>
          <a:lstStyle/>
          <a:p>
            <a:endParaRPr lang="en-AU">
              <a:solidFill>
                <a:srgbClr val="FFFFFF"/>
              </a:solidFill>
              <a:latin typeface="Arial" panose="020B0604020202020204"/>
            </a:endParaRPr>
          </a:p>
        </p:txBody>
      </p:sp>
      <p:sp>
        <p:nvSpPr>
          <p:cNvPr id="7" name="Shape 5"/>
          <p:cNvSpPr/>
          <p:nvPr/>
        </p:nvSpPr>
        <p:spPr>
          <a:xfrm>
            <a:off x="2040700" y="6565392"/>
            <a:ext cx="384048" cy="54864"/>
          </a:xfrm>
          <a:prstGeom prst="rect">
            <a:avLst/>
          </a:prstGeom>
          <a:solidFill>
            <a:srgbClr val="FF6B6D"/>
          </a:solidFill>
          <a:ln/>
        </p:spPr>
        <p:txBody>
          <a:bodyPr/>
          <a:lstStyle/>
          <a:p>
            <a:endParaRPr lang="en-AU">
              <a:solidFill>
                <a:srgbClr val="FFFFFF"/>
              </a:solidFill>
              <a:latin typeface="Arial" panose="020B0604020202020204"/>
            </a:endParaRPr>
          </a:p>
        </p:txBody>
      </p:sp>
      <p:sp>
        <p:nvSpPr>
          <p:cNvPr id="8" name="Shape 6"/>
          <p:cNvSpPr/>
          <p:nvPr/>
        </p:nvSpPr>
        <p:spPr>
          <a:xfrm>
            <a:off x="2424748" y="6565392"/>
            <a:ext cx="384048" cy="54864"/>
          </a:xfrm>
          <a:prstGeom prst="rect">
            <a:avLst/>
          </a:prstGeom>
          <a:solidFill>
            <a:srgbClr val="FFA73B"/>
          </a:solidFill>
          <a:ln/>
        </p:spPr>
        <p:txBody>
          <a:bodyPr/>
          <a:lstStyle/>
          <a:p>
            <a:endParaRPr lang="en-AU">
              <a:solidFill>
                <a:srgbClr val="FFFFFF"/>
              </a:solidFill>
              <a:latin typeface="Arial" panose="020B0604020202020204"/>
            </a:endParaRPr>
          </a:p>
        </p:txBody>
      </p:sp>
      <p:sp>
        <p:nvSpPr>
          <p:cNvPr id="9" name="Shape 7"/>
          <p:cNvSpPr/>
          <p:nvPr/>
        </p:nvSpPr>
        <p:spPr>
          <a:xfrm>
            <a:off x="2808796" y="6565392"/>
            <a:ext cx="384048" cy="54864"/>
          </a:xfrm>
          <a:prstGeom prst="rect">
            <a:avLst/>
          </a:prstGeom>
          <a:solidFill>
            <a:srgbClr val="FFC229"/>
          </a:solidFill>
          <a:ln/>
        </p:spPr>
        <p:txBody>
          <a:bodyPr/>
          <a:lstStyle/>
          <a:p>
            <a:endParaRPr lang="en-AU">
              <a:solidFill>
                <a:srgbClr val="FFFFFF"/>
              </a:solidFill>
              <a:latin typeface="Arial" panose="020B0604020202020204"/>
            </a:endParaRPr>
          </a:p>
        </p:txBody>
      </p:sp>
      <p:sp>
        <p:nvSpPr>
          <p:cNvPr id="10" name="Shape 8"/>
          <p:cNvSpPr/>
          <p:nvPr/>
        </p:nvSpPr>
        <p:spPr>
          <a:xfrm>
            <a:off x="3192844" y="6565392"/>
            <a:ext cx="384048" cy="54864"/>
          </a:xfrm>
          <a:prstGeom prst="rect">
            <a:avLst/>
          </a:prstGeom>
          <a:solidFill>
            <a:srgbClr val="BFC43B"/>
          </a:solidFill>
          <a:ln/>
        </p:spPr>
        <p:txBody>
          <a:bodyPr/>
          <a:lstStyle/>
          <a:p>
            <a:endParaRPr lang="en-AU">
              <a:solidFill>
                <a:srgbClr val="FFFFFF"/>
              </a:solidFill>
              <a:latin typeface="Arial" panose="020B0604020202020204"/>
            </a:endParaRPr>
          </a:p>
        </p:txBody>
      </p:sp>
      <p:sp>
        <p:nvSpPr>
          <p:cNvPr id="11" name="Shape 9"/>
          <p:cNvSpPr/>
          <p:nvPr/>
        </p:nvSpPr>
        <p:spPr>
          <a:xfrm>
            <a:off x="3576892" y="6565392"/>
            <a:ext cx="384048" cy="54864"/>
          </a:xfrm>
          <a:prstGeom prst="rect">
            <a:avLst/>
          </a:prstGeom>
          <a:solidFill>
            <a:srgbClr val="71BC30"/>
          </a:solidFill>
          <a:ln/>
        </p:spPr>
        <p:txBody>
          <a:bodyPr/>
          <a:lstStyle/>
          <a:p>
            <a:endParaRPr lang="en-AU">
              <a:solidFill>
                <a:srgbClr val="FFFFFF"/>
              </a:solidFill>
              <a:latin typeface="Arial" panose="020B0604020202020204"/>
            </a:endParaRPr>
          </a:p>
        </p:txBody>
      </p:sp>
      <p:sp>
        <p:nvSpPr>
          <p:cNvPr id="14" name="Text 11"/>
          <p:cNvSpPr/>
          <p:nvPr/>
        </p:nvSpPr>
        <p:spPr>
          <a:xfrm>
            <a:off x="504508" y="603504"/>
            <a:ext cx="10515600" cy="640080"/>
          </a:xfrm>
          <a:prstGeom prst="rect">
            <a:avLst/>
          </a:prstGeom>
          <a:noFill/>
          <a:ln/>
        </p:spPr>
        <p:txBody>
          <a:bodyPr wrap="square" rtlCol="0" anchor="ctr"/>
          <a:lstStyle/>
          <a:p>
            <a:r>
              <a:rPr lang="en-US" sz="3000" b="1">
                <a:solidFill>
                  <a:srgbClr val="000000"/>
                </a:solidFill>
                <a:latin typeface="Segoe Sans Display Semibold" pitchFamily="34" charset="0"/>
                <a:ea typeface="Segoe Sans Display Semibold" pitchFamily="34" charset="-122"/>
                <a:cs typeface="Segoe Sans Display Semibold" pitchFamily="34" charset="-120"/>
              </a:rPr>
              <a:t>How billing works</a:t>
            </a:r>
            <a:endParaRPr lang="en-US" sz="3000">
              <a:solidFill>
                <a:srgbClr val="FFFFFF"/>
              </a:solidFill>
              <a:latin typeface="Arial" panose="020B0604020202020204"/>
            </a:endParaRPr>
          </a:p>
        </p:txBody>
      </p:sp>
      <p:sp>
        <p:nvSpPr>
          <p:cNvPr id="15" name="Text 12"/>
          <p:cNvSpPr/>
          <p:nvPr/>
        </p:nvSpPr>
        <p:spPr>
          <a:xfrm>
            <a:off x="504508" y="1298448"/>
            <a:ext cx="10972800" cy="365760"/>
          </a:xfrm>
          <a:prstGeom prst="rect">
            <a:avLst/>
          </a:prstGeom>
          <a:noFill/>
          <a:ln/>
        </p:spPr>
        <p:txBody>
          <a:bodyPr wrap="square" rtlCol="0" anchor="ctr"/>
          <a:lstStyle/>
          <a:p>
            <a:r>
              <a:rPr lang="en-US" sz="1400">
                <a:solidFill>
                  <a:srgbClr val="323139"/>
                </a:solidFill>
                <a:latin typeface="Segoe Sans Display Semilight" pitchFamily="34" charset="0"/>
                <a:ea typeface="Segoe Sans Display Semilight" pitchFamily="34" charset="-122"/>
                <a:cs typeface="Segoe Sans Display Semilight" pitchFamily="34" charset="-120"/>
              </a:rPr>
              <a:t>Cowork is metered in Copilot Credits. Each task's price is built from four inputs — the more work it takes, the more credits it uses.</a:t>
            </a:r>
            <a:endParaRPr lang="en-US" sz="1400">
              <a:solidFill>
                <a:srgbClr val="FFFFFF"/>
              </a:solidFill>
              <a:latin typeface="Arial" panose="020B0604020202020204"/>
            </a:endParaRPr>
          </a:p>
        </p:txBody>
      </p:sp>
      <p:sp>
        <p:nvSpPr>
          <p:cNvPr id="16" name="Shape 13"/>
          <p:cNvSpPr/>
          <p:nvPr/>
        </p:nvSpPr>
        <p:spPr>
          <a:xfrm>
            <a:off x="504508" y="2240280"/>
            <a:ext cx="2487168" cy="2514600"/>
          </a:xfrm>
          <a:prstGeom prst="roundRect">
            <a:avLst>
              <a:gd name="adj" fmla="val 2941"/>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17" name="Shape 14"/>
          <p:cNvSpPr/>
          <p:nvPr/>
        </p:nvSpPr>
        <p:spPr>
          <a:xfrm>
            <a:off x="1382332" y="2514600"/>
            <a:ext cx="731520" cy="73152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18" name="Image 1" descr="assets/ic_model.png"/>
          <p:cNvPicPr>
            <a:picLocks noChangeAspect="1"/>
          </p:cNvPicPr>
          <p:nvPr/>
        </p:nvPicPr>
        <p:blipFill>
          <a:blip r:embed="rId3"/>
          <a:stretch>
            <a:fillRect/>
          </a:stretch>
        </p:blipFill>
        <p:spPr>
          <a:xfrm>
            <a:off x="1528636" y="2660904"/>
            <a:ext cx="438912" cy="438912"/>
          </a:xfrm>
          <a:prstGeom prst="rect">
            <a:avLst/>
          </a:prstGeom>
        </p:spPr>
      </p:pic>
      <p:sp>
        <p:nvSpPr>
          <p:cNvPr id="19" name="Text 15"/>
          <p:cNvSpPr/>
          <p:nvPr/>
        </p:nvSpPr>
        <p:spPr>
          <a:xfrm>
            <a:off x="641668" y="3355848"/>
            <a:ext cx="2212848" cy="365760"/>
          </a:xfrm>
          <a:prstGeom prst="rect">
            <a:avLst/>
          </a:prstGeom>
          <a:noFill/>
          <a:ln/>
        </p:spPr>
        <p:txBody>
          <a:bodyPr wrap="square" rtlCol="0" anchor="ctr"/>
          <a:lstStyle/>
          <a:p>
            <a:pPr algn="ctr"/>
            <a:r>
              <a:rPr lang="en-US" sz="1500" b="1">
                <a:solidFill>
                  <a:srgbClr val="0294ED"/>
                </a:solidFill>
                <a:latin typeface="Segoe UI Semibold" pitchFamily="34" charset="0"/>
                <a:ea typeface="Segoe UI Semibold" pitchFamily="34" charset="-122"/>
                <a:cs typeface="Segoe UI Semibold" pitchFamily="34" charset="-120"/>
              </a:rPr>
              <a:t>Model use</a:t>
            </a:r>
            <a:endParaRPr lang="en-US" sz="1500">
              <a:solidFill>
                <a:srgbClr val="FFFFFF"/>
              </a:solidFill>
              <a:latin typeface="Arial" panose="020B0604020202020204"/>
            </a:endParaRPr>
          </a:p>
        </p:txBody>
      </p:sp>
      <p:sp>
        <p:nvSpPr>
          <p:cNvPr id="20" name="Text 16"/>
          <p:cNvSpPr/>
          <p:nvPr/>
        </p:nvSpPr>
        <p:spPr>
          <a:xfrm>
            <a:off x="733108" y="3758184"/>
            <a:ext cx="2029968" cy="868680"/>
          </a:xfrm>
          <a:prstGeom prst="rect">
            <a:avLst/>
          </a:prstGeom>
          <a:noFill/>
          <a:ln/>
        </p:spPr>
        <p:txBody>
          <a:bodyPr wrap="square" rtlCol="0" anchor="t"/>
          <a:lstStyle/>
          <a:p>
            <a:pPr algn="ctr"/>
            <a:r>
              <a:rPr lang="en-US" sz="1100">
                <a:solidFill>
                  <a:srgbClr val="323139"/>
                </a:solidFill>
                <a:latin typeface="Segoe UI" pitchFamily="34" charset="0"/>
                <a:ea typeface="Segoe UI" pitchFamily="34" charset="-122"/>
                <a:cs typeface="Segoe UI" pitchFamily="34" charset="-120"/>
              </a:rPr>
              <a:t>More advanced reasoning uses more compute.</a:t>
            </a:r>
            <a:endParaRPr lang="en-US" sz="1100">
              <a:solidFill>
                <a:srgbClr val="FFFFFF"/>
              </a:solidFill>
              <a:latin typeface="Arial" panose="020B0604020202020204"/>
            </a:endParaRPr>
          </a:p>
        </p:txBody>
      </p:sp>
      <p:sp>
        <p:nvSpPr>
          <p:cNvPr id="21" name="Text 17"/>
          <p:cNvSpPr/>
          <p:nvPr/>
        </p:nvSpPr>
        <p:spPr>
          <a:xfrm>
            <a:off x="2991676" y="3177540"/>
            <a:ext cx="411480" cy="640080"/>
          </a:xfrm>
          <a:prstGeom prst="rect">
            <a:avLst/>
          </a:prstGeom>
          <a:noFill/>
          <a:ln/>
        </p:spPr>
        <p:txBody>
          <a:bodyPr wrap="square" rtlCol="0" anchor="ctr"/>
          <a:lstStyle/>
          <a:p>
            <a:pPr algn="ctr"/>
            <a:r>
              <a:rPr lang="en-US" sz="26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600">
              <a:solidFill>
                <a:srgbClr val="FFFFFF"/>
              </a:solidFill>
              <a:latin typeface="Arial" panose="020B0604020202020204"/>
            </a:endParaRPr>
          </a:p>
        </p:txBody>
      </p:sp>
      <p:sp>
        <p:nvSpPr>
          <p:cNvPr id="22" name="Shape 18"/>
          <p:cNvSpPr/>
          <p:nvPr/>
        </p:nvSpPr>
        <p:spPr>
          <a:xfrm>
            <a:off x="3403156" y="2240280"/>
            <a:ext cx="2487168" cy="2514600"/>
          </a:xfrm>
          <a:prstGeom prst="roundRect">
            <a:avLst>
              <a:gd name="adj" fmla="val 2941"/>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3" name="Shape 19"/>
          <p:cNvSpPr/>
          <p:nvPr/>
        </p:nvSpPr>
        <p:spPr>
          <a:xfrm>
            <a:off x="4280980" y="2514600"/>
            <a:ext cx="731520" cy="73152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24" name="Image 2" descr="assets/ic_context.png"/>
          <p:cNvPicPr>
            <a:picLocks noChangeAspect="1"/>
          </p:cNvPicPr>
          <p:nvPr/>
        </p:nvPicPr>
        <p:blipFill>
          <a:blip r:embed="rId4"/>
          <a:stretch>
            <a:fillRect/>
          </a:stretch>
        </p:blipFill>
        <p:spPr>
          <a:xfrm>
            <a:off x="4427284" y="2660904"/>
            <a:ext cx="438912" cy="438912"/>
          </a:xfrm>
          <a:prstGeom prst="rect">
            <a:avLst/>
          </a:prstGeom>
        </p:spPr>
      </p:pic>
      <p:sp>
        <p:nvSpPr>
          <p:cNvPr id="25" name="Text 20"/>
          <p:cNvSpPr/>
          <p:nvPr/>
        </p:nvSpPr>
        <p:spPr>
          <a:xfrm>
            <a:off x="3540316" y="3355848"/>
            <a:ext cx="2212848" cy="365760"/>
          </a:xfrm>
          <a:prstGeom prst="rect">
            <a:avLst/>
          </a:prstGeom>
          <a:noFill/>
          <a:ln/>
        </p:spPr>
        <p:txBody>
          <a:bodyPr wrap="square" rtlCol="0" anchor="ctr"/>
          <a:lstStyle/>
          <a:p>
            <a:pPr algn="ctr"/>
            <a:r>
              <a:rPr lang="en-US" sz="1500" b="1">
                <a:solidFill>
                  <a:srgbClr val="AA5AF9"/>
                </a:solidFill>
                <a:latin typeface="Segoe UI Semibold" pitchFamily="34" charset="0"/>
                <a:ea typeface="Segoe UI Semibold" pitchFamily="34" charset="-122"/>
                <a:cs typeface="Segoe UI Semibold" pitchFamily="34" charset="-120"/>
              </a:rPr>
              <a:t>Context</a:t>
            </a:r>
            <a:endParaRPr lang="en-US" sz="1500">
              <a:solidFill>
                <a:srgbClr val="FFFFFF"/>
              </a:solidFill>
              <a:latin typeface="Arial" panose="020B0604020202020204"/>
            </a:endParaRPr>
          </a:p>
        </p:txBody>
      </p:sp>
      <p:sp>
        <p:nvSpPr>
          <p:cNvPr id="26" name="Text 21"/>
          <p:cNvSpPr/>
          <p:nvPr/>
        </p:nvSpPr>
        <p:spPr>
          <a:xfrm>
            <a:off x="3631756" y="3758184"/>
            <a:ext cx="2029968" cy="868680"/>
          </a:xfrm>
          <a:prstGeom prst="rect">
            <a:avLst/>
          </a:prstGeom>
          <a:noFill/>
          <a:ln/>
        </p:spPr>
        <p:txBody>
          <a:bodyPr wrap="square" rtlCol="0" anchor="t"/>
          <a:lstStyle/>
          <a:p>
            <a:pPr algn="ctr"/>
            <a:r>
              <a:rPr lang="en-US" sz="1100">
                <a:solidFill>
                  <a:srgbClr val="323139"/>
                </a:solidFill>
                <a:latin typeface="Segoe UI" pitchFamily="34" charset="0"/>
                <a:ea typeface="Segoe UI" pitchFamily="34" charset="-122"/>
                <a:cs typeface="Segoe UI" pitchFamily="34" charset="-120"/>
              </a:rPr>
              <a:t>The size and complexity of the data grounded in.</a:t>
            </a:r>
            <a:endParaRPr lang="en-US" sz="1100">
              <a:solidFill>
                <a:srgbClr val="FFFFFF"/>
              </a:solidFill>
              <a:latin typeface="Arial" panose="020B0604020202020204"/>
            </a:endParaRPr>
          </a:p>
        </p:txBody>
      </p:sp>
      <p:sp>
        <p:nvSpPr>
          <p:cNvPr id="27" name="Text 22"/>
          <p:cNvSpPr/>
          <p:nvPr/>
        </p:nvSpPr>
        <p:spPr>
          <a:xfrm>
            <a:off x="5890324" y="3177540"/>
            <a:ext cx="411480" cy="640080"/>
          </a:xfrm>
          <a:prstGeom prst="rect">
            <a:avLst/>
          </a:prstGeom>
          <a:noFill/>
          <a:ln/>
        </p:spPr>
        <p:txBody>
          <a:bodyPr wrap="square" rtlCol="0" anchor="ctr"/>
          <a:lstStyle/>
          <a:p>
            <a:pPr algn="ctr"/>
            <a:r>
              <a:rPr lang="en-US" sz="26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600">
              <a:solidFill>
                <a:srgbClr val="FFFFFF"/>
              </a:solidFill>
              <a:latin typeface="Arial" panose="020B0604020202020204"/>
            </a:endParaRPr>
          </a:p>
        </p:txBody>
      </p:sp>
      <p:sp>
        <p:nvSpPr>
          <p:cNvPr id="28" name="Shape 23"/>
          <p:cNvSpPr/>
          <p:nvPr/>
        </p:nvSpPr>
        <p:spPr>
          <a:xfrm>
            <a:off x="6301804" y="2240280"/>
            <a:ext cx="2487168" cy="2514600"/>
          </a:xfrm>
          <a:prstGeom prst="roundRect">
            <a:avLst>
              <a:gd name="adj" fmla="val 2941"/>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29" name="Shape 24"/>
          <p:cNvSpPr/>
          <p:nvPr/>
        </p:nvSpPr>
        <p:spPr>
          <a:xfrm>
            <a:off x="7179628" y="2514600"/>
            <a:ext cx="731520" cy="73152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30" name="Image 3" descr="assets/ic_tools.png"/>
          <p:cNvPicPr>
            <a:picLocks noChangeAspect="1"/>
          </p:cNvPicPr>
          <p:nvPr/>
        </p:nvPicPr>
        <p:blipFill>
          <a:blip r:embed="rId5"/>
          <a:stretch>
            <a:fillRect/>
          </a:stretch>
        </p:blipFill>
        <p:spPr>
          <a:xfrm>
            <a:off x="7325932" y="2660904"/>
            <a:ext cx="438912" cy="438912"/>
          </a:xfrm>
          <a:prstGeom prst="rect">
            <a:avLst/>
          </a:prstGeom>
        </p:spPr>
      </p:pic>
      <p:sp>
        <p:nvSpPr>
          <p:cNvPr id="31" name="Text 25"/>
          <p:cNvSpPr/>
          <p:nvPr/>
        </p:nvSpPr>
        <p:spPr>
          <a:xfrm>
            <a:off x="6438964" y="3355848"/>
            <a:ext cx="2212848" cy="365760"/>
          </a:xfrm>
          <a:prstGeom prst="rect">
            <a:avLst/>
          </a:prstGeom>
          <a:noFill/>
          <a:ln/>
        </p:spPr>
        <p:txBody>
          <a:bodyPr wrap="square" rtlCol="0" anchor="ctr"/>
          <a:lstStyle/>
          <a:p>
            <a:pPr algn="ctr"/>
            <a:r>
              <a:rPr lang="en-US" sz="1500" b="1">
                <a:solidFill>
                  <a:srgbClr val="EC489F"/>
                </a:solidFill>
                <a:latin typeface="Segoe UI Semibold" pitchFamily="34" charset="0"/>
                <a:ea typeface="Segoe UI Semibold" pitchFamily="34" charset="-122"/>
                <a:cs typeface="Segoe UI Semibold" pitchFamily="34" charset="-120"/>
              </a:rPr>
              <a:t>Tool calls</a:t>
            </a:r>
            <a:endParaRPr lang="en-US" sz="1500">
              <a:solidFill>
                <a:srgbClr val="FFFFFF"/>
              </a:solidFill>
              <a:latin typeface="Arial" panose="020B0604020202020204"/>
            </a:endParaRPr>
          </a:p>
        </p:txBody>
      </p:sp>
      <p:sp>
        <p:nvSpPr>
          <p:cNvPr id="32" name="Text 26"/>
          <p:cNvSpPr/>
          <p:nvPr/>
        </p:nvSpPr>
        <p:spPr>
          <a:xfrm>
            <a:off x="6530404" y="3758184"/>
            <a:ext cx="2029968" cy="868680"/>
          </a:xfrm>
          <a:prstGeom prst="rect">
            <a:avLst/>
          </a:prstGeom>
          <a:noFill/>
          <a:ln/>
        </p:spPr>
        <p:txBody>
          <a:bodyPr wrap="square" rtlCol="0" anchor="t"/>
          <a:lstStyle/>
          <a:p>
            <a:pPr algn="ctr"/>
            <a:r>
              <a:rPr lang="en-US" sz="1100">
                <a:solidFill>
                  <a:srgbClr val="323139"/>
                </a:solidFill>
                <a:latin typeface="Segoe UI" pitchFamily="34" charset="0"/>
                <a:ea typeface="Segoe UI" pitchFamily="34" charset="-122"/>
                <a:cs typeface="Segoe UI" pitchFamily="34" charset="-120"/>
              </a:rPr>
              <a:t>The retrieval, generation and integrations a task uses.</a:t>
            </a:r>
            <a:endParaRPr lang="en-US" sz="1100">
              <a:solidFill>
                <a:srgbClr val="FFFFFF"/>
              </a:solidFill>
              <a:latin typeface="Arial" panose="020B0604020202020204"/>
            </a:endParaRPr>
          </a:p>
        </p:txBody>
      </p:sp>
      <p:sp>
        <p:nvSpPr>
          <p:cNvPr id="33" name="Text 27"/>
          <p:cNvSpPr/>
          <p:nvPr/>
        </p:nvSpPr>
        <p:spPr>
          <a:xfrm>
            <a:off x="8788972" y="3177540"/>
            <a:ext cx="411480" cy="640080"/>
          </a:xfrm>
          <a:prstGeom prst="rect">
            <a:avLst/>
          </a:prstGeom>
          <a:noFill/>
          <a:ln/>
        </p:spPr>
        <p:txBody>
          <a:bodyPr wrap="square" rtlCol="0" anchor="ctr"/>
          <a:lstStyle/>
          <a:p>
            <a:pPr algn="ctr"/>
            <a:r>
              <a:rPr lang="en-US" sz="2600">
                <a:solidFill>
                  <a:srgbClr val="6E6D78"/>
                </a:solidFill>
                <a:latin typeface="Segoe Sans Display Semilight" pitchFamily="34" charset="0"/>
                <a:ea typeface="Segoe Sans Display Semilight" pitchFamily="34" charset="-122"/>
                <a:cs typeface="Segoe Sans Display Semilight" pitchFamily="34" charset="-120"/>
              </a:rPr>
              <a:t>+</a:t>
            </a:r>
            <a:endParaRPr lang="en-US" sz="2600">
              <a:solidFill>
                <a:srgbClr val="FFFFFF"/>
              </a:solidFill>
              <a:latin typeface="Arial" panose="020B0604020202020204"/>
            </a:endParaRPr>
          </a:p>
        </p:txBody>
      </p:sp>
      <p:sp>
        <p:nvSpPr>
          <p:cNvPr id="34" name="Shape 28"/>
          <p:cNvSpPr/>
          <p:nvPr/>
        </p:nvSpPr>
        <p:spPr>
          <a:xfrm>
            <a:off x="9200452" y="2240280"/>
            <a:ext cx="2487168" cy="2514600"/>
          </a:xfrm>
          <a:prstGeom prst="roundRect">
            <a:avLst>
              <a:gd name="adj" fmla="val 2941"/>
            </a:avLst>
          </a:prstGeom>
          <a:solidFill>
            <a:srgbClr val="F7F7FA"/>
          </a:solidFill>
          <a:ln w="12700">
            <a:solidFill>
              <a:srgbClr val="E6E6EA"/>
            </a:solidFill>
            <a:prstDash val="solid"/>
          </a:ln>
        </p:spPr>
        <p:txBody>
          <a:bodyPr/>
          <a:lstStyle/>
          <a:p>
            <a:endParaRPr lang="en-AU">
              <a:solidFill>
                <a:srgbClr val="FFFFFF"/>
              </a:solidFill>
              <a:latin typeface="Arial" panose="020B0604020202020204"/>
            </a:endParaRPr>
          </a:p>
        </p:txBody>
      </p:sp>
      <p:sp>
        <p:nvSpPr>
          <p:cNvPr id="35" name="Shape 29"/>
          <p:cNvSpPr/>
          <p:nvPr/>
        </p:nvSpPr>
        <p:spPr>
          <a:xfrm>
            <a:off x="10078276" y="2514600"/>
            <a:ext cx="731520" cy="731520"/>
          </a:xfrm>
          <a:prstGeom prst="ellipse">
            <a:avLst/>
          </a:prstGeom>
          <a:solidFill>
            <a:srgbClr val="FFFFFF"/>
          </a:solidFill>
          <a:ln w="12700">
            <a:solidFill>
              <a:srgbClr val="E6E6EA"/>
            </a:solidFill>
            <a:prstDash val="solid"/>
          </a:ln>
        </p:spPr>
        <p:txBody>
          <a:bodyPr/>
          <a:lstStyle/>
          <a:p>
            <a:endParaRPr lang="en-AU">
              <a:solidFill>
                <a:srgbClr val="FFFFFF"/>
              </a:solidFill>
              <a:latin typeface="Arial" panose="020B0604020202020204"/>
            </a:endParaRPr>
          </a:p>
        </p:txBody>
      </p:sp>
      <p:pic>
        <p:nvPicPr>
          <p:cNvPr id="36" name="Image 4" descr="assets/ic_runtime.png"/>
          <p:cNvPicPr>
            <a:picLocks noChangeAspect="1"/>
          </p:cNvPicPr>
          <p:nvPr/>
        </p:nvPicPr>
        <p:blipFill>
          <a:blip r:embed="rId6"/>
          <a:stretch>
            <a:fillRect/>
          </a:stretch>
        </p:blipFill>
        <p:spPr>
          <a:xfrm>
            <a:off x="10224580" y="2660904"/>
            <a:ext cx="438912" cy="438912"/>
          </a:xfrm>
          <a:prstGeom prst="rect">
            <a:avLst/>
          </a:prstGeom>
        </p:spPr>
      </p:pic>
      <p:sp>
        <p:nvSpPr>
          <p:cNvPr id="37" name="Text 30"/>
          <p:cNvSpPr/>
          <p:nvPr/>
        </p:nvSpPr>
        <p:spPr>
          <a:xfrm>
            <a:off x="9337612" y="3355848"/>
            <a:ext cx="2212848" cy="365760"/>
          </a:xfrm>
          <a:prstGeom prst="rect">
            <a:avLst/>
          </a:prstGeom>
          <a:noFill/>
          <a:ln/>
        </p:spPr>
        <p:txBody>
          <a:bodyPr wrap="square" rtlCol="0" anchor="ctr"/>
          <a:lstStyle/>
          <a:p>
            <a:pPr algn="ctr"/>
            <a:r>
              <a:rPr lang="en-US" sz="1500" b="1">
                <a:solidFill>
                  <a:srgbClr val="01B08D"/>
                </a:solidFill>
                <a:latin typeface="Segoe UI Semibold" pitchFamily="34" charset="0"/>
                <a:ea typeface="Segoe UI Semibold" pitchFamily="34" charset="-122"/>
                <a:cs typeface="Segoe UI Semibold" pitchFamily="34" charset="-120"/>
              </a:rPr>
              <a:t>Runtime</a:t>
            </a:r>
            <a:endParaRPr lang="en-US" sz="1500">
              <a:solidFill>
                <a:srgbClr val="FFFFFF"/>
              </a:solidFill>
              <a:latin typeface="Arial" panose="020B0604020202020204"/>
            </a:endParaRPr>
          </a:p>
        </p:txBody>
      </p:sp>
      <p:sp>
        <p:nvSpPr>
          <p:cNvPr id="38" name="Text 31"/>
          <p:cNvSpPr/>
          <p:nvPr/>
        </p:nvSpPr>
        <p:spPr>
          <a:xfrm>
            <a:off x="9429052" y="3758184"/>
            <a:ext cx="2029968" cy="868680"/>
          </a:xfrm>
          <a:prstGeom prst="rect">
            <a:avLst/>
          </a:prstGeom>
          <a:noFill/>
          <a:ln/>
        </p:spPr>
        <p:txBody>
          <a:bodyPr wrap="square" rtlCol="0" anchor="t"/>
          <a:lstStyle/>
          <a:p>
            <a:pPr algn="ctr"/>
            <a:r>
              <a:rPr lang="en-US" sz="1100">
                <a:solidFill>
                  <a:srgbClr val="323139"/>
                </a:solidFill>
                <a:latin typeface="Segoe UI" pitchFamily="34" charset="0"/>
                <a:ea typeface="Segoe UI" pitchFamily="34" charset="-122"/>
                <a:cs typeface="Segoe UI" pitchFamily="34" charset="-120"/>
              </a:rPr>
              <a:t>How long the task runs end-to-end to finish the job.</a:t>
            </a:r>
            <a:endParaRPr lang="en-US" sz="1100">
              <a:solidFill>
                <a:srgbClr val="FFFFFF"/>
              </a:solidFill>
              <a:latin typeface="Arial" panose="020B0604020202020204"/>
            </a:endParaRPr>
          </a:p>
        </p:txBody>
      </p:sp>
      <p:sp>
        <p:nvSpPr>
          <p:cNvPr id="39" name="Shape 32"/>
          <p:cNvSpPr/>
          <p:nvPr/>
        </p:nvSpPr>
        <p:spPr>
          <a:xfrm>
            <a:off x="504508" y="5175504"/>
            <a:ext cx="11183112" cy="950976"/>
          </a:xfrm>
          <a:prstGeom prst="roundRect">
            <a:avLst>
              <a:gd name="adj" fmla="val 6731"/>
            </a:avLst>
          </a:prstGeom>
          <a:solidFill>
            <a:srgbClr val="F7F7FA"/>
          </a:solidFill>
          <a:ln/>
        </p:spPr>
        <p:txBody>
          <a:bodyPr/>
          <a:lstStyle/>
          <a:p>
            <a:endParaRPr lang="en-AU">
              <a:solidFill>
                <a:srgbClr val="FFFFFF"/>
              </a:solidFill>
              <a:latin typeface="Arial" panose="020B0604020202020204"/>
            </a:endParaRPr>
          </a:p>
        </p:txBody>
      </p:sp>
      <p:pic>
        <p:nvPicPr>
          <p:cNvPr id="40" name="Image 5" descr="assets/ic_credits.png"/>
          <p:cNvPicPr>
            <a:picLocks noChangeAspect="1"/>
          </p:cNvPicPr>
          <p:nvPr/>
        </p:nvPicPr>
        <p:blipFill>
          <a:blip r:embed="rId7"/>
          <a:stretch>
            <a:fillRect/>
          </a:stretch>
        </p:blipFill>
        <p:spPr>
          <a:xfrm>
            <a:off x="797116" y="5468112"/>
            <a:ext cx="384048" cy="384048"/>
          </a:xfrm>
          <a:prstGeom prst="rect">
            <a:avLst/>
          </a:prstGeom>
        </p:spPr>
      </p:pic>
      <p:sp>
        <p:nvSpPr>
          <p:cNvPr id="41" name="Text 33"/>
          <p:cNvSpPr/>
          <p:nvPr/>
        </p:nvSpPr>
        <p:spPr>
          <a:xfrm>
            <a:off x="1327468" y="5358384"/>
            <a:ext cx="3017520" cy="640080"/>
          </a:xfrm>
          <a:prstGeom prst="rect">
            <a:avLst/>
          </a:prstGeom>
          <a:noFill/>
          <a:ln/>
        </p:spPr>
        <p:txBody>
          <a:bodyPr wrap="square" rtlCol="0" anchor="ctr"/>
          <a:lstStyle/>
          <a:p>
            <a:pPr>
              <a:lnSpc>
                <a:spcPct val="96000"/>
              </a:lnSpc>
            </a:pPr>
            <a:r>
              <a:rPr lang="en-US" sz="1300" b="1">
                <a:solidFill>
                  <a:srgbClr val="000000"/>
                </a:solidFill>
                <a:latin typeface="Segoe UI Semibold" pitchFamily="34" charset="0"/>
                <a:ea typeface="Segoe UI Semibold" pitchFamily="34" charset="-122"/>
                <a:cs typeface="Segoe UI Semibold" pitchFamily="34" charset="-120"/>
              </a:rPr>
              <a:t>Billed in Copilot Credits
</a:t>
            </a:r>
            <a:r>
              <a:rPr lang="en-US" sz="1050">
                <a:solidFill>
                  <a:srgbClr val="6E6D78"/>
                </a:solidFill>
                <a:latin typeface="Segoe UI" pitchFamily="34" charset="0"/>
                <a:ea typeface="Segoe UI" pitchFamily="34" charset="-122"/>
                <a:cs typeface="Segoe UI" pitchFamily="34" charset="-120"/>
              </a:rPr>
              <a:t>the single currency for every task</a:t>
            </a:r>
            <a:endParaRPr lang="en-US" sz="1300">
              <a:solidFill>
                <a:srgbClr val="FFFFFF"/>
              </a:solidFill>
              <a:latin typeface="Arial" panose="020B0604020202020204"/>
            </a:endParaRPr>
          </a:p>
        </p:txBody>
      </p:sp>
      <p:sp>
        <p:nvSpPr>
          <p:cNvPr id="42" name="Shape 34"/>
          <p:cNvSpPr/>
          <p:nvPr/>
        </p:nvSpPr>
        <p:spPr>
          <a:xfrm>
            <a:off x="4573588" y="5358384"/>
            <a:ext cx="0" cy="585216"/>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3" name="Text 35"/>
          <p:cNvSpPr/>
          <p:nvPr/>
        </p:nvSpPr>
        <p:spPr>
          <a:xfrm>
            <a:off x="4710748" y="5358384"/>
            <a:ext cx="3017520" cy="585216"/>
          </a:xfrm>
          <a:prstGeom prst="rect">
            <a:avLst/>
          </a:prstGeom>
          <a:noFill/>
          <a:ln/>
        </p:spPr>
        <p:txBody>
          <a:bodyPr wrap="square" rtlCol="0" anchor="ctr"/>
          <a:lstStyle/>
          <a:p>
            <a:r>
              <a:rPr lang="en-US" sz="1400" b="1">
                <a:solidFill>
                  <a:srgbClr val="000000"/>
                </a:solidFill>
                <a:latin typeface="Segoe UI Semibold" pitchFamily="34" charset="0"/>
                <a:ea typeface="Segoe UI Semibold" pitchFamily="34" charset="-122"/>
                <a:cs typeface="Segoe UI Semibold" pitchFamily="34" charset="-120"/>
              </a:rPr>
              <a:t>1 Copilot Credit </a:t>
            </a:r>
            <a:r>
              <a:rPr lang="en-US" sz="1400">
                <a:solidFill>
                  <a:srgbClr val="6E6D78"/>
                </a:solidFill>
                <a:latin typeface="Segoe UI" pitchFamily="34" charset="0"/>
                <a:ea typeface="Segoe UI" pitchFamily="34" charset="-122"/>
                <a:cs typeface="Segoe UI" pitchFamily="34" charset="-120"/>
              </a:rPr>
              <a:t>= </a:t>
            </a:r>
            <a:r>
              <a:rPr lang="en-US" b="1">
                <a:solidFill>
                  <a:srgbClr val="71BC30"/>
                </a:solidFill>
                <a:latin typeface="Segoe Sans Display Semibold" pitchFamily="34" charset="0"/>
                <a:ea typeface="Segoe Sans Display Semibold" pitchFamily="34" charset="-122"/>
                <a:cs typeface="Segoe Sans Display Semibold" pitchFamily="34" charset="-120"/>
              </a:rPr>
              <a:t>$0.01</a:t>
            </a:r>
            <a:r>
              <a:rPr lang="en-US" sz="1100" b="1">
                <a:solidFill>
                  <a:srgbClr val="71BC30"/>
                </a:solidFill>
                <a:latin typeface="Segoe UI Semibold" pitchFamily="34" charset="0"/>
                <a:ea typeface="Segoe UI Semibold" pitchFamily="34" charset="-122"/>
                <a:cs typeface="Segoe UI Semibold" pitchFamily="34" charset="-120"/>
              </a:rPr>
              <a:t> USD</a:t>
            </a:r>
            <a:endParaRPr lang="en-US" sz="1400">
              <a:solidFill>
                <a:srgbClr val="FFFFFF"/>
              </a:solidFill>
              <a:latin typeface="Arial" panose="020B0604020202020204"/>
            </a:endParaRPr>
          </a:p>
        </p:txBody>
      </p:sp>
      <p:sp>
        <p:nvSpPr>
          <p:cNvPr id="44" name="Shape 36"/>
          <p:cNvSpPr/>
          <p:nvPr/>
        </p:nvSpPr>
        <p:spPr>
          <a:xfrm>
            <a:off x="7865428" y="5358384"/>
            <a:ext cx="0" cy="585216"/>
          </a:xfrm>
          <a:prstGeom prst="line">
            <a:avLst/>
          </a:prstGeom>
          <a:noFill/>
          <a:ln w="12700">
            <a:solidFill>
              <a:srgbClr val="E6E6EA"/>
            </a:solidFill>
            <a:prstDash val="solid"/>
          </a:ln>
        </p:spPr>
        <p:txBody>
          <a:bodyPr/>
          <a:lstStyle/>
          <a:p>
            <a:endParaRPr lang="en-AU">
              <a:solidFill>
                <a:srgbClr val="FFFFFF"/>
              </a:solidFill>
              <a:latin typeface="Arial" panose="020B0604020202020204"/>
            </a:endParaRPr>
          </a:p>
        </p:txBody>
      </p:sp>
      <p:sp>
        <p:nvSpPr>
          <p:cNvPr id="45" name="Text 37"/>
          <p:cNvSpPr/>
          <p:nvPr/>
        </p:nvSpPr>
        <p:spPr>
          <a:xfrm>
            <a:off x="8139748" y="5358384"/>
            <a:ext cx="3538725" cy="585216"/>
          </a:xfrm>
          <a:prstGeom prst="rect">
            <a:avLst/>
          </a:prstGeom>
          <a:noFill/>
          <a:ln/>
        </p:spPr>
        <p:txBody>
          <a:bodyPr wrap="square" rtlCol="0" anchor="ctr"/>
          <a:lstStyle/>
          <a:p>
            <a:r>
              <a:rPr lang="en-US" sz="1000" b="1" kern="0" spc="100">
                <a:solidFill>
                  <a:srgbClr val="FF6B6D"/>
                </a:solidFill>
                <a:latin typeface="Segoe UI Semibold" pitchFamily="34" charset="0"/>
                <a:ea typeface="Segoe UI Semibold" pitchFamily="34" charset="-122"/>
                <a:cs typeface="Segoe UI Semibold" pitchFamily="34" charset="-120"/>
              </a:rPr>
              <a:t>In practice  </a:t>
            </a:r>
            <a:endParaRPr lang="en-US" sz="1000">
              <a:solidFill>
                <a:srgbClr val="FFFFFF"/>
              </a:solidFill>
              <a:latin typeface="Arial" panose="020B0604020202020204"/>
            </a:endParaRPr>
          </a:p>
          <a:p>
            <a:r>
              <a:rPr lang="en-US" sz="1200">
                <a:solidFill>
                  <a:srgbClr val="323139"/>
                </a:solidFill>
                <a:latin typeface="Segoe UI" pitchFamily="34" charset="0"/>
                <a:ea typeface="Segoe UI" pitchFamily="34" charset="-122"/>
                <a:cs typeface="Segoe UI" pitchFamily="34" charset="-120"/>
              </a:rPr>
              <a:t>A typical multi-step job ≈ </a:t>
            </a:r>
            <a:r>
              <a:rPr lang="en-US" sz="1250" b="1">
                <a:solidFill>
                  <a:srgbClr val="000000"/>
                </a:solidFill>
                <a:latin typeface="Segoe UI Semibold" pitchFamily="34" charset="0"/>
                <a:ea typeface="Segoe UI Semibold" pitchFamily="34" charset="-122"/>
                <a:cs typeface="Segoe UI Semibold" pitchFamily="34" charset="-120"/>
              </a:rPr>
              <a:t>11 credits</a:t>
            </a:r>
            <a:r>
              <a:rPr lang="en-US" sz="1200">
                <a:solidFill>
                  <a:srgbClr val="323139"/>
                </a:solidFill>
                <a:latin typeface="Segoe UI" pitchFamily="34" charset="0"/>
                <a:ea typeface="Segoe UI" pitchFamily="34" charset="-122"/>
                <a:cs typeface="Segoe UI" pitchFamily="34" charset="-120"/>
              </a:rPr>
              <a:t> ≈ </a:t>
            </a:r>
            <a:r>
              <a:rPr lang="en-US" sz="1250" b="1">
                <a:solidFill>
                  <a:srgbClr val="71BC30"/>
                </a:solidFill>
                <a:latin typeface="Segoe UI Semibold" pitchFamily="34" charset="0"/>
                <a:ea typeface="Segoe UI Semibold" pitchFamily="34" charset="-122"/>
                <a:cs typeface="Segoe UI Semibold" pitchFamily="34" charset="-120"/>
              </a:rPr>
              <a:t>$0.11 USD</a:t>
            </a:r>
            <a:endParaRPr lang="en-US" sz="1000">
              <a:solidFill>
                <a:srgbClr val="FFFFFF"/>
              </a:solidFill>
              <a:latin typeface="Arial" panose="020B0604020202020204"/>
            </a:endParaRPr>
          </a:p>
        </p:txBody>
      </p:sp>
      <p:pic>
        <p:nvPicPr>
          <p:cNvPr id="13" name="Image 0" descr="assets/image4.png">
            <a:extLst>
              <a:ext uri="{FF2B5EF4-FFF2-40B4-BE49-F238E27FC236}">
                <a16:creationId xmlns:a16="http://schemas.microsoft.com/office/drawing/2014/main" id="{EF812C12-A556-56B5-C743-6302234B5107}"/>
              </a:ext>
            </a:extLst>
          </p:cNvPr>
          <p:cNvPicPr>
            <a:picLocks noChangeAspect="1"/>
          </p:cNvPicPr>
          <p:nvPr/>
        </p:nvPicPr>
        <p:blipFill>
          <a:blip r:embed="rId8"/>
          <a:stretch>
            <a:fillRect/>
          </a:stretch>
        </p:blipFill>
        <p:spPr>
          <a:xfrm>
            <a:off x="10282723" y="6521501"/>
            <a:ext cx="1645920" cy="1975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587" y="3694"/>
            <a:ext cx="12188824" cy="6853409"/>
          </a:xfrm>
          <a:prstGeom prst="rect">
            <a:avLst/>
          </a:prstGeom>
        </p:spPr>
      </p:pic>
      <p:sp>
        <p:nvSpPr>
          <p:cNvPr id="6" name="object 6"/>
          <p:cNvSpPr txBox="1"/>
          <p:nvPr/>
        </p:nvSpPr>
        <p:spPr>
          <a:xfrm>
            <a:off x="616007" y="1188161"/>
            <a:ext cx="8042085" cy="228849"/>
          </a:xfrm>
          <a:prstGeom prst="rect">
            <a:avLst/>
          </a:prstGeom>
        </p:spPr>
        <p:txBody>
          <a:bodyPr vert="horz" wrap="square" lIns="0" tIns="13332" rIns="0" bIns="0" rtlCol="0">
            <a:spAutoFit/>
          </a:bodyPr>
          <a:lstStyle/>
          <a:p>
            <a:pPr marL="12696">
              <a:spcBef>
                <a:spcPts val="105"/>
              </a:spcBef>
            </a:pPr>
            <a:r>
              <a:rPr lang="en-US" sz="1350" spc="-60">
                <a:solidFill>
                  <a:srgbClr val="323139"/>
                </a:solidFill>
                <a:latin typeface="Segoe Sans Display Semilight"/>
                <a:cs typeface="Segoe Sans Display Semilight"/>
              </a:rPr>
              <a:t>Copilot Credits usage varies by the query, based on mix of 1) models 2) context, 3) tools, and 4) runtime</a:t>
            </a:r>
          </a:p>
        </p:txBody>
      </p:sp>
      <p:grpSp>
        <p:nvGrpSpPr>
          <p:cNvPr id="7" name="object 7"/>
          <p:cNvGrpSpPr/>
          <p:nvPr/>
        </p:nvGrpSpPr>
        <p:grpSpPr>
          <a:xfrm>
            <a:off x="1588" y="1499853"/>
            <a:ext cx="12188825" cy="4598742"/>
            <a:chOff x="0" y="1595627"/>
            <a:chExt cx="12192000" cy="4599940"/>
          </a:xfrm>
        </p:grpSpPr>
        <p:pic>
          <p:nvPicPr>
            <p:cNvPr id="8" name="object 8"/>
            <p:cNvPicPr/>
            <p:nvPr/>
          </p:nvPicPr>
          <p:blipFill>
            <a:blip r:embed="rId4" cstate="print"/>
            <a:stretch>
              <a:fillRect/>
            </a:stretch>
          </p:blipFill>
          <p:spPr>
            <a:xfrm>
              <a:off x="0" y="1595627"/>
              <a:ext cx="12192000" cy="4599432"/>
            </a:xfrm>
            <a:prstGeom prst="rect">
              <a:avLst/>
            </a:prstGeom>
          </p:spPr>
        </p:pic>
        <p:pic>
          <p:nvPicPr>
            <p:cNvPr id="9" name="object 9"/>
            <p:cNvPicPr/>
            <p:nvPr/>
          </p:nvPicPr>
          <p:blipFill>
            <a:blip r:embed="rId5" cstate="print"/>
            <a:stretch>
              <a:fillRect/>
            </a:stretch>
          </p:blipFill>
          <p:spPr>
            <a:xfrm>
              <a:off x="5225796" y="3358845"/>
              <a:ext cx="1731263" cy="1210106"/>
            </a:xfrm>
            <a:prstGeom prst="rect">
              <a:avLst/>
            </a:prstGeom>
          </p:spPr>
        </p:pic>
        <p:sp>
          <p:nvSpPr>
            <p:cNvPr id="10" name="object 10"/>
            <p:cNvSpPr/>
            <p:nvPr/>
          </p:nvSpPr>
          <p:spPr>
            <a:xfrm>
              <a:off x="0" y="1724532"/>
              <a:ext cx="12192000" cy="4350385"/>
            </a:xfrm>
            <a:custGeom>
              <a:avLst/>
              <a:gdLst/>
              <a:ahLst/>
              <a:cxnLst/>
              <a:rect l="l" t="t" r="r" b="b"/>
              <a:pathLst>
                <a:path w="12192000" h="4350385">
                  <a:moveTo>
                    <a:pt x="11991594" y="0"/>
                  </a:moveTo>
                  <a:lnTo>
                    <a:pt x="200469" y="0"/>
                  </a:lnTo>
                  <a:lnTo>
                    <a:pt x="154503" y="5296"/>
                  </a:lnTo>
                  <a:lnTo>
                    <a:pt x="112307" y="20380"/>
                  </a:lnTo>
                  <a:lnTo>
                    <a:pt x="75085" y="44047"/>
                  </a:lnTo>
                  <a:lnTo>
                    <a:pt x="44040" y="75089"/>
                  </a:lnTo>
                  <a:lnTo>
                    <a:pt x="20375" y="112300"/>
                  </a:lnTo>
                  <a:lnTo>
                    <a:pt x="5294" y="154474"/>
                  </a:lnTo>
                  <a:lnTo>
                    <a:pt x="0" y="200405"/>
                  </a:lnTo>
                  <a:lnTo>
                    <a:pt x="0" y="4149864"/>
                  </a:lnTo>
                  <a:lnTo>
                    <a:pt x="5294" y="4195831"/>
                  </a:lnTo>
                  <a:lnTo>
                    <a:pt x="20375" y="4238027"/>
                  </a:lnTo>
                  <a:lnTo>
                    <a:pt x="44040" y="4275249"/>
                  </a:lnTo>
                  <a:lnTo>
                    <a:pt x="75085" y="4306294"/>
                  </a:lnTo>
                  <a:lnTo>
                    <a:pt x="112307" y="4329958"/>
                  </a:lnTo>
                  <a:lnTo>
                    <a:pt x="154503" y="4345039"/>
                  </a:lnTo>
                  <a:lnTo>
                    <a:pt x="200469" y="4350334"/>
                  </a:lnTo>
                  <a:lnTo>
                    <a:pt x="11991594" y="4350334"/>
                  </a:lnTo>
                  <a:lnTo>
                    <a:pt x="12037525" y="4345039"/>
                  </a:lnTo>
                  <a:lnTo>
                    <a:pt x="12079699" y="4329958"/>
                  </a:lnTo>
                  <a:lnTo>
                    <a:pt x="12116910" y="4306294"/>
                  </a:lnTo>
                  <a:lnTo>
                    <a:pt x="12147952" y="4275249"/>
                  </a:lnTo>
                  <a:lnTo>
                    <a:pt x="12171619" y="4238027"/>
                  </a:lnTo>
                  <a:lnTo>
                    <a:pt x="12186703" y="4195831"/>
                  </a:lnTo>
                  <a:lnTo>
                    <a:pt x="12192000" y="4149864"/>
                  </a:lnTo>
                  <a:lnTo>
                    <a:pt x="12192000" y="200405"/>
                  </a:lnTo>
                  <a:lnTo>
                    <a:pt x="12186703" y="154474"/>
                  </a:lnTo>
                  <a:lnTo>
                    <a:pt x="12171619" y="112300"/>
                  </a:lnTo>
                  <a:lnTo>
                    <a:pt x="12147952" y="75089"/>
                  </a:lnTo>
                  <a:lnTo>
                    <a:pt x="12116910" y="44047"/>
                  </a:lnTo>
                  <a:lnTo>
                    <a:pt x="12079699" y="20380"/>
                  </a:lnTo>
                  <a:lnTo>
                    <a:pt x="12037525" y="5296"/>
                  </a:lnTo>
                  <a:lnTo>
                    <a:pt x="11991594" y="0"/>
                  </a:lnTo>
                  <a:close/>
                </a:path>
              </a:pathLst>
            </a:custGeom>
            <a:solidFill>
              <a:srgbClr val="FFFFFF"/>
            </a:solidFill>
          </p:spPr>
          <p:txBody>
            <a:bodyPr wrap="square" lIns="0" tIns="0" rIns="0" bIns="0" rtlCol="0"/>
            <a:lstStyle/>
            <a:p>
              <a:endParaRPr sz="1799">
                <a:solidFill>
                  <a:srgbClr val="FFFFFF"/>
                </a:solidFill>
                <a:latin typeface="Arial" panose="020B0604020202020204"/>
              </a:endParaRPr>
            </a:p>
          </p:txBody>
        </p:sp>
        <p:sp>
          <p:nvSpPr>
            <p:cNvPr id="11" name="object 11"/>
            <p:cNvSpPr/>
            <p:nvPr/>
          </p:nvSpPr>
          <p:spPr>
            <a:xfrm>
              <a:off x="5343271" y="2380487"/>
              <a:ext cx="3824604" cy="3511550"/>
            </a:xfrm>
            <a:custGeom>
              <a:avLst/>
              <a:gdLst/>
              <a:ahLst/>
              <a:cxnLst/>
              <a:rect l="l" t="t" r="r" b="b"/>
              <a:pathLst>
                <a:path w="3824604" h="3511550">
                  <a:moveTo>
                    <a:pt x="3637914" y="0"/>
                  </a:moveTo>
                  <a:lnTo>
                    <a:pt x="186562" y="0"/>
                  </a:lnTo>
                  <a:lnTo>
                    <a:pt x="136980" y="6657"/>
                  </a:lnTo>
                  <a:lnTo>
                    <a:pt x="92418" y="25447"/>
                  </a:lnTo>
                  <a:lnTo>
                    <a:pt x="54657" y="54594"/>
                  </a:lnTo>
                  <a:lnTo>
                    <a:pt x="25479" y="92324"/>
                  </a:lnTo>
                  <a:lnTo>
                    <a:pt x="6666" y="136863"/>
                  </a:lnTo>
                  <a:lnTo>
                    <a:pt x="0" y="186436"/>
                  </a:lnTo>
                  <a:lnTo>
                    <a:pt x="0" y="3324720"/>
                  </a:lnTo>
                  <a:lnTo>
                    <a:pt x="6666" y="3374304"/>
                  </a:lnTo>
                  <a:lnTo>
                    <a:pt x="25479" y="3418860"/>
                  </a:lnTo>
                  <a:lnTo>
                    <a:pt x="54657" y="3456611"/>
                  </a:lnTo>
                  <a:lnTo>
                    <a:pt x="92418" y="3485777"/>
                  </a:lnTo>
                  <a:lnTo>
                    <a:pt x="136980" y="3504581"/>
                  </a:lnTo>
                  <a:lnTo>
                    <a:pt x="186562" y="3511245"/>
                  </a:lnTo>
                  <a:lnTo>
                    <a:pt x="3637914" y="3511245"/>
                  </a:lnTo>
                  <a:lnTo>
                    <a:pt x="3687497" y="3504581"/>
                  </a:lnTo>
                  <a:lnTo>
                    <a:pt x="3732059" y="3485777"/>
                  </a:lnTo>
                  <a:lnTo>
                    <a:pt x="3769820" y="3456611"/>
                  </a:lnTo>
                  <a:lnTo>
                    <a:pt x="3798998" y="3418860"/>
                  </a:lnTo>
                  <a:lnTo>
                    <a:pt x="3817811" y="3374304"/>
                  </a:lnTo>
                  <a:lnTo>
                    <a:pt x="3824478" y="3324720"/>
                  </a:lnTo>
                  <a:lnTo>
                    <a:pt x="3824478" y="186436"/>
                  </a:lnTo>
                  <a:lnTo>
                    <a:pt x="3817811" y="136863"/>
                  </a:lnTo>
                  <a:lnTo>
                    <a:pt x="3798998" y="92324"/>
                  </a:lnTo>
                  <a:lnTo>
                    <a:pt x="3769820" y="54594"/>
                  </a:lnTo>
                  <a:lnTo>
                    <a:pt x="3732059" y="25447"/>
                  </a:lnTo>
                  <a:lnTo>
                    <a:pt x="3687497" y="6657"/>
                  </a:lnTo>
                  <a:lnTo>
                    <a:pt x="3637914" y="0"/>
                  </a:lnTo>
                  <a:close/>
                </a:path>
              </a:pathLst>
            </a:custGeom>
            <a:solidFill>
              <a:srgbClr val="E8F4F9"/>
            </a:solidFill>
          </p:spPr>
          <p:txBody>
            <a:bodyPr wrap="square" lIns="0" tIns="0" rIns="0" bIns="0" rtlCol="0"/>
            <a:lstStyle/>
            <a:p>
              <a:endParaRPr sz="1799">
                <a:solidFill>
                  <a:srgbClr val="FFFFFF"/>
                </a:solidFill>
                <a:latin typeface="Arial" panose="020B0604020202020204"/>
              </a:endParaRPr>
            </a:p>
          </p:txBody>
        </p:sp>
        <p:sp>
          <p:nvSpPr>
            <p:cNvPr id="12" name="object 12"/>
            <p:cNvSpPr/>
            <p:nvPr/>
          </p:nvSpPr>
          <p:spPr>
            <a:xfrm>
              <a:off x="5343271" y="2380487"/>
              <a:ext cx="3824604" cy="3511550"/>
            </a:xfrm>
            <a:custGeom>
              <a:avLst/>
              <a:gdLst/>
              <a:ahLst/>
              <a:cxnLst/>
              <a:rect l="l" t="t" r="r" b="b"/>
              <a:pathLst>
                <a:path w="3824604" h="3511550">
                  <a:moveTo>
                    <a:pt x="0" y="186436"/>
                  </a:moveTo>
                  <a:lnTo>
                    <a:pt x="6666" y="136863"/>
                  </a:lnTo>
                  <a:lnTo>
                    <a:pt x="25479" y="92324"/>
                  </a:lnTo>
                  <a:lnTo>
                    <a:pt x="54657" y="54594"/>
                  </a:lnTo>
                  <a:lnTo>
                    <a:pt x="92418" y="25447"/>
                  </a:lnTo>
                  <a:lnTo>
                    <a:pt x="136980" y="6657"/>
                  </a:lnTo>
                  <a:lnTo>
                    <a:pt x="186562" y="0"/>
                  </a:lnTo>
                  <a:lnTo>
                    <a:pt x="3637914" y="0"/>
                  </a:lnTo>
                  <a:lnTo>
                    <a:pt x="3687497" y="6657"/>
                  </a:lnTo>
                  <a:lnTo>
                    <a:pt x="3732059" y="25447"/>
                  </a:lnTo>
                  <a:lnTo>
                    <a:pt x="3769820" y="54594"/>
                  </a:lnTo>
                  <a:lnTo>
                    <a:pt x="3798998" y="92324"/>
                  </a:lnTo>
                  <a:lnTo>
                    <a:pt x="3817811" y="136863"/>
                  </a:lnTo>
                  <a:lnTo>
                    <a:pt x="3824478" y="186436"/>
                  </a:lnTo>
                  <a:lnTo>
                    <a:pt x="3824478" y="3324720"/>
                  </a:lnTo>
                  <a:lnTo>
                    <a:pt x="3817811" y="3374304"/>
                  </a:lnTo>
                  <a:lnTo>
                    <a:pt x="3798998" y="3418860"/>
                  </a:lnTo>
                  <a:lnTo>
                    <a:pt x="3769820" y="3456611"/>
                  </a:lnTo>
                  <a:lnTo>
                    <a:pt x="3732059" y="3485777"/>
                  </a:lnTo>
                  <a:lnTo>
                    <a:pt x="3687497" y="3504581"/>
                  </a:lnTo>
                  <a:lnTo>
                    <a:pt x="3637914" y="3511245"/>
                  </a:lnTo>
                  <a:lnTo>
                    <a:pt x="186562" y="3511245"/>
                  </a:lnTo>
                  <a:lnTo>
                    <a:pt x="136980" y="3504581"/>
                  </a:lnTo>
                  <a:lnTo>
                    <a:pt x="92418" y="3485777"/>
                  </a:lnTo>
                  <a:lnTo>
                    <a:pt x="54657" y="3456611"/>
                  </a:lnTo>
                  <a:lnTo>
                    <a:pt x="25479" y="3418860"/>
                  </a:lnTo>
                  <a:lnTo>
                    <a:pt x="6666" y="3374304"/>
                  </a:lnTo>
                  <a:lnTo>
                    <a:pt x="0" y="3324720"/>
                  </a:lnTo>
                  <a:lnTo>
                    <a:pt x="0" y="186436"/>
                  </a:lnTo>
                  <a:close/>
                </a:path>
              </a:pathLst>
            </a:custGeom>
            <a:ln w="10795">
              <a:solidFill>
                <a:srgbClr val="006FC0"/>
              </a:solidFill>
            </a:ln>
          </p:spPr>
          <p:txBody>
            <a:bodyPr wrap="square" lIns="0" tIns="0" rIns="0" bIns="0" rtlCol="0"/>
            <a:lstStyle/>
            <a:p>
              <a:endParaRPr sz="1799">
                <a:solidFill>
                  <a:srgbClr val="FFFFFF"/>
                </a:solidFill>
                <a:latin typeface="Arial" panose="020B0604020202020204"/>
              </a:endParaRPr>
            </a:p>
          </p:txBody>
        </p:sp>
        <p:sp>
          <p:nvSpPr>
            <p:cNvPr id="13" name="object 13"/>
            <p:cNvSpPr/>
            <p:nvPr/>
          </p:nvSpPr>
          <p:spPr>
            <a:xfrm>
              <a:off x="5620765" y="3076066"/>
              <a:ext cx="1377950" cy="433705"/>
            </a:xfrm>
            <a:custGeom>
              <a:avLst/>
              <a:gdLst/>
              <a:ahLst/>
              <a:cxnLst/>
              <a:rect l="l" t="t" r="r" b="b"/>
              <a:pathLst>
                <a:path w="1377950" h="433704">
                  <a:moveTo>
                    <a:pt x="1317752" y="0"/>
                  </a:moveTo>
                  <a:lnTo>
                    <a:pt x="60198" y="0"/>
                  </a:lnTo>
                  <a:lnTo>
                    <a:pt x="36808" y="4726"/>
                  </a:lnTo>
                  <a:lnTo>
                    <a:pt x="17668" y="17621"/>
                  </a:lnTo>
                  <a:lnTo>
                    <a:pt x="4744" y="36754"/>
                  </a:lnTo>
                  <a:lnTo>
                    <a:pt x="0" y="60198"/>
                  </a:lnTo>
                  <a:lnTo>
                    <a:pt x="0" y="373380"/>
                  </a:lnTo>
                  <a:lnTo>
                    <a:pt x="4744" y="396823"/>
                  </a:lnTo>
                  <a:lnTo>
                    <a:pt x="17668" y="415956"/>
                  </a:lnTo>
                  <a:lnTo>
                    <a:pt x="36808" y="428851"/>
                  </a:lnTo>
                  <a:lnTo>
                    <a:pt x="60198" y="433578"/>
                  </a:lnTo>
                  <a:lnTo>
                    <a:pt x="1317752" y="433578"/>
                  </a:lnTo>
                  <a:lnTo>
                    <a:pt x="1341141" y="428851"/>
                  </a:lnTo>
                  <a:lnTo>
                    <a:pt x="1360281" y="415956"/>
                  </a:lnTo>
                  <a:lnTo>
                    <a:pt x="1373205" y="396823"/>
                  </a:lnTo>
                  <a:lnTo>
                    <a:pt x="1377950" y="373380"/>
                  </a:lnTo>
                  <a:lnTo>
                    <a:pt x="1377950" y="60198"/>
                  </a:lnTo>
                  <a:lnTo>
                    <a:pt x="1373205" y="36754"/>
                  </a:lnTo>
                  <a:lnTo>
                    <a:pt x="1360281" y="17621"/>
                  </a:lnTo>
                  <a:lnTo>
                    <a:pt x="1341141" y="4726"/>
                  </a:lnTo>
                  <a:lnTo>
                    <a:pt x="1317752" y="0"/>
                  </a:lnTo>
                  <a:close/>
                </a:path>
              </a:pathLst>
            </a:custGeom>
            <a:solidFill>
              <a:srgbClr val="F1F1F1"/>
            </a:solidFill>
          </p:spPr>
          <p:txBody>
            <a:bodyPr wrap="square" lIns="0" tIns="0" rIns="0" bIns="0" rtlCol="0"/>
            <a:lstStyle/>
            <a:p>
              <a:endParaRPr sz="1799">
                <a:solidFill>
                  <a:srgbClr val="FFFFFF"/>
                </a:solidFill>
                <a:latin typeface="Arial" panose="020B0604020202020204"/>
              </a:endParaRPr>
            </a:p>
          </p:txBody>
        </p:sp>
        <p:sp>
          <p:nvSpPr>
            <p:cNvPr id="14" name="object 14"/>
            <p:cNvSpPr/>
            <p:nvPr/>
          </p:nvSpPr>
          <p:spPr>
            <a:xfrm>
              <a:off x="5620765" y="3076066"/>
              <a:ext cx="1377950" cy="433705"/>
            </a:xfrm>
            <a:custGeom>
              <a:avLst/>
              <a:gdLst/>
              <a:ahLst/>
              <a:cxnLst/>
              <a:rect l="l" t="t" r="r" b="b"/>
              <a:pathLst>
                <a:path w="1377950" h="433704">
                  <a:moveTo>
                    <a:pt x="0" y="60198"/>
                  </a:moveTo>
                  <a:lnTo>
                    <a:pt x="4744" y="36754"/>
                  </a:lnTo>
                  <a:lnTo>
                    <a:pt x="17668" y="17621"/>
                  </a:lnTo>
                  <a:lnTo>
                    <a:pt x="36808" y="4726"/>
                  </a:lnTo>
                  <a:lnTo>
                    <a:pt x="60198" y="0"/>
                  </a:lnTo>
                  <a:lnTo>
                    <a:pt x="1317752" y="0"/>
                  </a:lnTo>
                  <a:lnTo>
                    <a:pt x="1341141" y="4726"/>
                  </a:lnTo>
                  <a:lnTo>
                    <a:pt x="1360281" y="17621"/>
                  </a:lnTo>
                  <a:lnTo>
                    <a:pt x="1373205" y="36754"/>
                  </a:lnTo>
                  <a:lnTo>
                    <a:pt x="1377950" y="60198"/>
                  </a:lnTo>
                  <a:lnTo>
                    <a:pt x="1377950" y="373380"/>
                  </a:lnTo>
                  <a:lnTo>
                    <a:pt x="1373205" y="396823"/>
                  </a:lnTo>
                  <a:lnTo>
                    <a:pt x="1360281" y="415956"/>
                  </a:lnTo>
                  <a:lnTo>
                    <a:pt x="1341141" y="428851"/>
                  </a:lnTo>
                  <a:lnTo>
                    <a:pt x="1317752" y="433578"/>
                  </a:lnTo>
                  <a:lnTo>
                    <a:pt x="60198" y="433578"/>
                  </a:lnTo>
                  <a:lnTo>
                    <a:pt x="36808" y="428851"/>
                  </a:lnTo>
                  <a:lnTo>
                    <a:pt x="17668" y="415956"/>
                  </a:lnTo>
                  <a:lnTo>
                    <a:pt x="4744" y="396823"/>
                  </a:lnTo>
                  <a:lnTo>
                    <a:pt x="0" y="373380"/>
                  </a:lnTo>
                  <a:lnTo>
                    <a:pt x="0" y="60198"/>
                  </a:lnTo>
                  <a:close/>
                </a:path>
              </a:pathLst>
            </a:custGeom>
            <a:ln w="10795">
              <a:solidFill>
                <a:srgbClr val="BEBEBE"/>
              </a:solidFill>
            </a:ln>
          </p:spPr>
          <p:txBody>
            <a:bodyPr wrap="square" lIns="0" tIns="0" rIns="0" bIns="0" rtlCol="0"/>
            <a:lstStyle/>
            <a:p>
              <a:endParaRPr sz="1799">
                <a:solidFill>
                  <a:srgbClr val="FFFFFF"/>
                </a:solidFill>
                <a:latin typeface="Arial" panose="020B0604020202020204"/>
              </a:endParaRPr>
            </a:p>
          </p:txBody>
        </p:sp>
      </p:grpSp>
      <p:sp>
        <p:nvSpPr>
          <p:cNvPr id="15" name="object 15"/>
          <p:cNvSpPr txBox="1"/>
          <p:nvPr/>
        </p:nvSpPr>
        <p:spPr>
          <a:xfrm>
            <a:off x="6049150" y="3091766"/>
            <a:ext cx="522469" cy="197439"/>
          </a:xfrm>
          <a:prstGeom prst="rect">
            <a:avLst/>
          </a:prstGeom>
        </p:spPr>
        <p:txBody>
          <a:bodyPr vert="horz" wrap="square" lIns="0" tIns="12697" rIns="0" bIns="0" rtlCol="0">
            <a:spAutoFit/>
          </a:bodyPr>
          <a:lstStyle/>
          <a:p>
            <a:pPr marL="12696">
              <a:spcBef>
                <a:spcPts val="100"/>
              </a:spcBef>
            </a:pPr>
            <a:r>
              <a:rPr sz="1200" spc="-45">
                <a:solidFill>
                  <a:srgbClr val="091F2C"/>
                </a:solidFill>
                <a:latin typeface="Segoe UI"/>
                <a:cs typeface="Segoe UI"/>
              </a:rPr>
              <a:t>Models</a:t>
            </a:r>
            <a:endParaRPr sz="1200">
              <a:solidFill>
                <a:srgbClr val="FFFFFF"/>
              </a:solidFill>
              <a:latin typeface="Segoe UI"/>
              <a:cs typeface="Segoe UI"/>
            </a:endParaRPr>
          </a:p>
        </p:txBody>
      </p:sp>
      <p:sp>
        <p:nvSpPr>
          <p:cNvPr id="16" name="object 16"/>
          <p:cNvSpPr/>
          <p:nvPr/>
        </p:nvSpPr>
        <p:spPr>
          <a:xfrm>
            <a:off x="9166950" y="4196124"/>
            <a:ext cx="391693" cy="76180"/>
          </a:xfrm>
          <a:custGeom>
            <a:avLst/>
            <a:gdLst/>
            <a:ahLst/>
            <a:cxnLst/>
            <a:rect l="l" t="t" r="r" b="b"/>
            <a:pathLst>
              <a:path w="391795" h="76200">
                <a:moveTo>
                  <a:pt x="315595" y="0"/>
                </a:moveTo>
                <a:lnTo>
                  <a:pt x="315595" y="76200"/>
                </a:lnTo>
                <a:lnTo>
                  <a:pt x="382143" y="42925"/>
                </a:lnTo>
                <a:lnTo>
                  <a:pt x="328295" y="42925"/>
                </a:lnTo>
                <a:lnTo>
                  <a:pt x="328295" y="33400"/>
                </a:lnTo>
                <a:lnTo>
                  <a:pt x="382397" y="33400"/>
                </a:lnTo>
                <a:lnTo>
                  <a:pt x="315595" y="0"/>
                </a:lnTo>
                <a:close/>
              </a:path>
              <a:path w="391795" h="76200">
                <a:moveTo>
                  <a:pt x="315595" y="33400"/>
                </a:moveTo>
                <a:lnTo>
                  <a:pt x="0" y="33400"/>
                </a:lnTo>
                <a:lnTo>
                  <a:pt x="0" y="42925"/>
                </a:lnTo>
                <a:lnTo>
                  <a:pt x="315595" y="42925"/>
                </a:lnTo>
                <a:lnTo>
                  <a:pt x="315595" y="33400"/>
                </a:lnTo>
                <a:close/>
              </a:path>
              <a:path w="391795" h="76200">
                <a:moveTo>
                  <a:pt x="382397" y="33400"/>
                </a:moveTo>
                <a:lnTo>
                  <a:pt x="328295" y="33400"/>
                </a:lnTo>
                <a:lnTo>
                  <a:pt x="328295" y="42925"/>
                </a:lnTo>
                <a:lnTo>
                  <a:pt x="382143" y="42925"/>
                </a:lnTo>
                <a:lnTo>
                  <a:pt x="391795" y="38100"/>
                </a:lnTo>
                <a:lnTo>
                  <a:pt x="382397" y="33400"/>
                </a:lnTo>
                <a:close/>
              </a:path>
            </a:pathLst>
          </a:custGeom>
          <a:solidFill>
            <a:srgbClr val="091F2C"/>
          </a:solidFill>
        </p:spPr>
        <p:txBody>
          <a:bodyPr wrap="square" lIns="0" tIns="0" rIns="0" bIns="0" rtlCol="0"/>
          <a:lstStyle/>
          <a:p>
            <a:endParaRPr sz="1799">
              <a:solidFill>
                <a:srgbClr val="FFFFFF"/>
              </a:solidFill>
              <a:latin typeface="Arial" panose="020B0604020202020204"/>
            </a:endParaRPr>
          </a:p>
        </p:txBody>
      </p:sp>
      <p:sp>
        <p:nvSpPr>
          <p:cNvPr id="17" name="object 17"/>
          <p:cNvSpPr txBox="1"/>
          <p:nvPr/>
        </p:nvSpPr>
        <p:spPr>
          <a:xfrm>
            <a:off x="540026" y="2263036"/>
            <a:ext cx="2065063" cy="299642"/>
          </a:xfrm>
          <a:prstGeom prst="rect">
            <a:avLst/>
          </a:prstGeom>
        </p:spPr>
        <p:txBody>
          <a:bodyPr vert="horz" wrap="square" lIns="0" tIns="12697" rIns="0" bIns="0" rtlCol="0">
            <a:spAutoFit/>
          </a:bodyPr>
          <a:lstStyle/>
          <a:p>
            <a:pPr marL="12696">
              <a:spcBef>
                <a:spcPts val="100"/>
              </a:spcBef>
            </a:pPr>
            <a:r>
              <a:rPr sz="1799" b="1" spc="50">
                <a:solidFill>
                  <a:srgbClr val="0078D3"/>
                </a:solidFill>
                <a:latin typeface="Segoe UI"/>
                <a:cs typeface="Segoe UI"/>
              </a:rPr>
              <a:t>Example </a:t>
            </a:r>
            <a:r>
              <a:rPr sz="1799" b="1" spc="70">
                <a:solidFill>
                  <a:srgbClr val="0078D3"/>
                </a:solidFill>
                <a:latin typeface="Segoe UI"/>
                <a:cs typeface="Segoe UI"/>
              </a:rPr>
              <a:t>scenario</a:t>
            </a:r>
            <a:endParaRPr sz="1799">
              <a:solidFill>
                <a:srgbClr val="FFFFFF"/>
              </a:solidFill>
              <a:latin typeface="Segoe UI"/>
              <a:cs typeface="Segoe UI"/>
            </a:endParaRPr>
          </a:p>
        </p:txBody>
      </p:sp>
      <p:sp>
        <p:nvSpPr>
          <p:cNvPr id="18" name="object 18"/>
          <p:cNvSpPr txBox="1"/>
          <p:nvPr/>
        </p:nvSpPr>
        <p:spPr>
          <a:xfrm>
            <a:off x="638758" y="3498644"/>
            <a:ext cx="3614748" cy="464868"/>
          </a:xfrm>
          <a:prstGeom prst="rect">
            <a:avLst/>
          </a:prstGeom>
        </p:spPr>
        <p:txBody>
          <a:bodyPr vert="horz" wrap="square" lIns="0" tIns="13332" rIns="0" bIns="0" rtlCol="0">
            <a:spAutoFit/>
          </a:bodyPr>
          <a:lstStyle/>
          <a:p>
            <a:pPr>
              <a:spcBef>
                <a:spcPts val="105"/>
              </a:spcBef>
            </a:pPr>
            <a:r>
              <a:rPr sz="950">
                <a:solidFill>
                  <a:srgbClr val="323139"/>
                </a:solidFill>
                <a:latin typeface="Segoe UI" pitchFamily="34" charset="0"/>
                <a:cs typeface="Segoe UI" pitchFamily="34" charset="-120"/>
              </a:rPr>
              <a:t>Create a client-ready presentation: why we are</a:t>
            </a:r>
            <a:r>
              <a:rPr lang="en-GB" sz="950">
                <a:solidFill>
                  <a:srgbClr val="323139"/>
                </a:solidFill>
                <a:latin typeface="Segoe UI" pitchFamily="34" charset="0"/>
                <a:cs typeface="Segoe UI" pitchFamily="34" charset="-120"/>
              </a:rPr>
              <a:t> differentiated, opportunities, and next steps.</a:t>
            </a:r>
          </a:p>
          <a:p>
            <a:pPr>
              <a:spcBef>
                <a:spcPts val="105"/>
              </a:spcBef>
            </a:pPr>
            <a:endParaRPr sz="950">
              <a:solidFill>
                <a:srgbClr val="323139"/>
              </a:solidFill>
              <a:latin typeface="Segoe UI" pitchFamily="34" charset="0"/>
              <a:cs typeface="Segoe UI" pitchFamily="34" charset="-120"/>
            </a:endParaRPr>
          </a:p>
        </p:txBody>
      </p:sp>
      <p:sp>
        <p:nvSpPr>
          <p:cNvPr id="20" name="object 20"/>
          <p:cNvSpPr txBox="1"/>
          <p:nvPr/>
        </p:nvSpPr>
        <p:spPr>
          <a:xfrm>
            <a:off x="621911" y="4207986"/>
            <a:ext cx="3794407" cy="318033"/>
          </a:xfrm>
          <a:prstGeom prst="rect">
            <a:avLst/>
          </a:prstGeom>
        </p:spPr>
        <p:txBody>
          <a:bodyPr vert="horz" wrap="square" lIns="0" tIns="12697" rIns="0" bIns="0" rtlCol="0">
            <a:spAutoFit/>
          </a:bodyPr>
          <a:lstStyle/>
          <a:p>
            <a:pPr>
              <a:spcBef>
                <a:spcPts val="100"/>
              </a:spcBef>
            </a:pPr>
            <a:r>
              <a:rPr sz="950">
                <a:solidFill>
                  <a:srgbClr val="323139"/>
                </a:solidFill>
                <a:latin typeface="Segoe UI" pitchFamily="34" charset="0"/>
                <a:cs typeface="Segoe UI" pitchFamily="34" charset="-120"/>
              </a:rPr>
              <a:t>Schedule 30 min of focus time to prep tomorrow</a:t>
            </a:r>
            <a:r>
              <a:rPr lang="en-GB" sz="950">
                <a:solidFill>
                  <a:srgbClr val="323139"/>
                </a:solidFill>
                <a:latin typeface="Segoe UI" pitchFamily="34" charset="0"/>
                <a:cs typeface="Segoe UI" pitchFamily="34" charset="-120"/>
              </a:rPr>
              <a:t> </a:t>
            </a:r>
            <a:r>
              <a:rPr lang="en-AU" sz="950">
                <a:solidFill>
                  <a:srgbClr val="323139"/>
                </a:solidFill>
                <a:latin typeface="Segoe UI" pitchFamily="34" charset="0"/>
                <a:cs typeface="Segoe UI" pitchFamily="34" charset="-120"/>
              </a:rPr>
              <a:t>morning with Tim.</a:t>
            </a:r>
          </a:p>
          <a:p>
            <a:pPr>
              <a:spcBef>
                <a:spcPts val="100"/>
              </a:spcBef>
            </a:pPr>
            <a:endParaRPr sz="950">
              <a:solidFill>
                <a:srgbClr val="323139"/>
              </a:solidFill>
              <a:latin typeface="Segoe UI" pitchFamily="34" charset="0"/>
              <a:cs typeface="Segoe UI" pitchFamily="34" charset="-120"/>
            </a:endParaRPr>
          </a:p>
        </p:txBody>
      </p:sp>
      <p:sp>
        <p:nvSpPr>
          <p:cNvPr id="22" name="object 22"/>
          <p:cNvSpPr txBox="1"/>
          <p:nvPr/>
        </p:nvSpPr>
        <p:spPr>
          <a:xfrm>
            <a:off x="616006" y="4796523"/>
            <a:ext cx="4048974" cy="730297"/>
          </a:xfrm>
          <a:prstGeom prst="rect">
            <a:avLst/>
          </a:prstGeom>
        </p:spPr>
        <p:txBody>
          <a:bodyPr vert="horz" wrap="square" lIns="0" tIns="118714" rIns="0" bIns="0" rtlCol="0">
            <a:spAutoFit/>
          </a:bodyPr>
          <a:lstStyle/>
          <a:p>
            <a:pPr>
              <a:spcBef>
                <a:spcPts val="935"/>
              </a:spcBef>
            </a:pPr>
            <a:r>
              <a:rPr sz="950">
                <a:solidFill>
                  <a:srgbClr val="323139"/>
                </a:solidFill>
                <a:latin typeface="Segoe UI"/>
                <a:cs typeface="Segoe UI"/>
              </a:rPr>
              <a:t>Draft a Teams chat to Mona and Wonda on the</a:t>
            </a:r>
            <a:r>
              <a:rPr lang="en-GB" sz="950">
                <a:solidFill>
                  <a:srgbClr val="323139"/>
                </a:solidFill>
                <a:latin typeface="Segoe UI"/>
                <a:cs typeface="Segoe UI"/>
              </a:rPr>
              <a:t> </a:t>
            </a:r>
            <a:r>
              <a:rPr sz="950">
                <a:solidFill>
                  <a:srgbClr val="323139"/>
                </a:solidFill>
                <a:latin typeface="Segoe UI"/>
                <a:cs typeface="Segoe UI"/>
              </a:rPr>
              <a:t>account team with customer update status, findings</a:t>
            </a:r>
            <a:r>
              <a:rPr lang="en-GB" sz="950">
                <a:solidFill>
                  <a:srgbClr val="323139"/>
                </a:solidFill>
                <a:latin typeface="Segoe UI"/>
                <a:cs typeface="Segoe UI"/>
              </a:rPr>
              <a:t> </a:t>
            </a:r>
            <a:r>
              <a:rPr lang="en-AU" sz="950">
                <a:solidFill>
                  <a:srgbClr val="323139"/>
                </a:solidFill>
                <a:latin typeface="Segoe UI"/>
                <a:cs typeface="Segoe UI"/>
              </a:rPr>
              <a:t>summary and</a:t>
            </a:r>
            <a:r>
              <a:rPr lang="en-AU" sz="1400" spc="-30">
                <a:solidFill>
                  <a:srgbClr val="FFFFFF"/>
                </a:solidFill>
                <a:latin typeface="Segoe UI"/>
                <a:cs typeface="Segoe UI"/>
              </a:rPr>
              <a:t> </a:t>
            </a:r>
            <a:r>
              <a:rPr lang="en-AU" sz="950">
                <a:solidFill>
                  <a:srgbClr val="323139"/>
                </a:solidFill>
                <a:latin typeface="Segoe UI"/>
                <a:cs typeface="Segoe UI"/>
              </a:rPr>
              <a:t>proposals</a:t>
            </a:r>
            <a:r>
              <a:rPr lang="en-AU" sz="1400" spc="-40">
                <a:solidFill>
                  <a:srgbClr val="FFFFFF"/>
                </a:solidFill>
                <a:latin typeface="Segoe UI"/>
                <a:cs typeface="Segoe UI"/>
              </a:rPr>
              <a:t>.</a:t>
            </a:r>
            <a:endParaRPr lang="en-AU" sz="1400">
              <a:solidFill>
                <a:srgbClr val="FFFFFF"/>
              </a:solidFill>
              <a:latin typeface="Segoe UI"/>
              <a:cs typeface="Segoe UI"/>
            </a:endParaRPr>
          </a:p>
          <a:p>
            <a:pPr>
              <a:spcBef>
                <a:spcPts val="840"/>
              </a:spcBef>
            </a:pPr>
            <a:endParaRPr sz="950">
              <a:solidFill>
                <a:srgbClr val="323139"/>
              </a:solidFill>
              <a:latin typeface="Segoe UI"/>
              <a:cs typeface="Segoe UI"/>
            </a:endParaRPr>
          </a:p>
        </p:txBody>
      </p:sp>
      <p:sp>
        <p:nvSpPr>
          <p:cNvPr id="24" name="object 24"/>
          <p:cNvSpPr/>
          <p:nvPr/>
        </p:nvSpPr>
        <p:spPr>
          <a:xfrm>
            <a:off x="539902" y="4810657"/>
            <a:ext cx="4334651" cy="909718"/>
          </a:xfrm>
          <a:custGeom>
            <a:avLst/>
            <a:gdLst/>
            <a:ahLst/>
            <a:cxnLst/>
            <a:rect l="l" t="t" r="r" b="b"/>
            <a:pathLst>
              <a:path w="4335780" h="909954">
                <a:moveTo>
                  <a:pt x="0" y="909904"/>
                </a:moveTo>
                <a:lnTo>
                  <a:pt x="4335399" y="909904"/>
                </a:lnTo>
                <a:lnTo>
                  <a:pt x="4335399" y="0"/>
                </a:lnTo>
                <a:lnTo>
                  <a:pt x="0" y="0"/>
                </a:lnTo>
                <a:lnTo>
                  <a:pt x="0" y="909904"/>
                </a:lnTo>
                <a:close/>
              </a:path>
            </a:pathLst>
          </a:custGeom>
          <a:ln w="9525">
            <a:solidFill>
              <a:srgbClr val="8560C5"/>
            </a:solidFill>
            <a:prstDash val="sysDash"/>
          </a:ln>
        </p:spPr>
        <p:txBody>
          <a:bodyPr wrap="square" lIns="0" tIns="0" rIns="0" bIns="0" rtlCol="0"/>
          <a:lstStyle/>
          <a:p>
            <a:endParaRPr sz="1799">
              <a:solidFill>
                <a:srgbClr val="FFFFFF"/>
              </a:solidFill>
              <a:latin typeface="Arial" panose="020B0604020202020204"/>
            </a:endParaRPr>
          </a:p>
        </p:txBody>
      </p:sp>
      <p:sp>
        <p:nvSpPr>
          <p:cNvPr id="25" name="object 25"/>
          <p:cNvSpPr txBox="1"/>
          <p:nvPr/>
        </p:nvSpPr>
        <p:spPr>
          <a:xfrm>
            <a:off x="4324891" y="5539637"/>
            <a:ext cx="521834" cy="182054"/>
          </a:xfrm>
          <a:prstGeom prst="rect">
            <a:avLst/>
          </a:prstGeom>
        </p:spPr>
        <p:txBody>
          <a:bodyPr vert="horz" wrap="square" lIns="0" tIns="12697" rIns="0" bIns="0" rtlCol="0">
            <a:spAutoFit/>
          </a:bodyPr>
          <a:lstStyle/>
          <a:p>
            <a:pPr>
              <a:spcBef>
                <a:spcPts val="100"/>
              </a:spcBef>
            </a:pPr>
            <a:r>
              <a:rPr sz="1100" spc="-70">
                <a:solidFill>
                  <a:srgbClr val="8560C5"/>
                </a:solidFill>
                <a:latin typeface="Segoe UI"/>
                <a:cs typeface="Segoe UI"/>
              </a:rPr>
              <a:t>Action</a:t>
            </a:r>
            <a:r>
              <a:rPr sz="1100" spc="-35">
                <a:solidFill>
                  <a:srgbClr val="8560C5"/>
                </a:solidFill>
                <a:latin typeface="Segoe UI"/>
                <a:cs typeface="Segoe UI"/>
              </a:rPr>
              <a:t> </a:t>
            </a:r>
            <a:r>
              <a:rPr sz="1100" spc="-50">
                <a:solidFill>
                  <a:srgbClr val="8560C5"/>
                </a:solidFill>
                <a:latin typeface="Segoe UI"/>
                <a:cs typeface="Segoe UI"/>
              </a:rPr>
              <a:t>3</a:t>
            </a:r>
            <a:endParaRPr sz="1100">
              <a:solidFill>
                <a:srgbClr val="FFFFFF"/>
              </a:solidFill>
              <a:latin typeface="Segoe UI"/>
              <a:cs typeface="Segoe UI"/>
            </a:endParaRPr>
          </a:p>
        </p:txBody>
      </p:sp>
      <p:sp>
        <p:nvSpPr>
          <p:cNvPr id="26" name="object 26"/>
          <p:cNvSpPr/>
          <p:nvPr/>
        </p:nvSpPr>
        <p:spPr>
          <a:xfrm>
            <a:off x="554490" y="2820298"/>
            <a:ext cx="4305448" cy="589127"/>
          </a:xfrm>
          <a:custGeom>
            <a:avLst/>
            <a:gdLst/>
            <a:ahLst/>
            <a:cxnLst/>
            <a:rect l="l" t="t" r="r" b="b"/>
            <a:pathLst>
              <a:path w="4306570" h="589279">
                <a:moveTo>
                  <a:pt x="0" y="589038"/>
                </a:moveTo>
                <a:lnTo>
                  <a:pt x="4306188" y="589038"/>
                </a:lnTo>
                <a:lnTo>
                  <a:pt x="4306188" y="0"/>
                </a:lnTo>
                <a:lnTo>
                  <a:pt x="0" y="0"/>
                </a:lnTo>
                <a:lnTo>
                  <a:pt x="0" y="589038"/>
                </a:lnTo>
                <a:close/>
              </a:path>
            </a:pathLst>
          </a:custGeom>
          <a:ln w="9524">
            <a:solidFill>
              <a:srgbClr val="0078D3"/>
            </a:solidFill>
            <a:prstDash val="sysDash"/>
          </a:ln>
        </p:spPr>
        <p:txBody>
          <a:bodyPr wrap="square" lIns="0" tIns="0" rIns="0" bIns="0" rtlCol="0"/>
          <a:lstStyle/>
          <a:p>
            <a:endParaRPr sz="1799">
              <a:solidFill>
                <a:srgbClr val="FFFFFF"/>
              </a:solidFill>
              <a:latin typeface="Arial" panose="020B0604020202020204"/>
            </a:endParaRPr>
          </a:p>
        </p:txBody>
      </p:sp>
      <p:sp>
        <p:nvSpPr>
          <p:cNvPr id="27" name="object 27"/>
          <p:cNvSpPr txBox="1"/>
          <p:nvPr/>
        </p:nvSpPr>
        <p:spPr>
          <a:xfrm>
            <a:off x="559277" y="2742074"/>
            <a:ext cx="4302909" cy="670021"/>
          </a:xfrm>
          <a:prstGeom prst="rect">
            <a:avLst/>
          </a:prstGeom>
        </p:spPr>
        <p:txBody>
          <a:bodyPr vert="horz" wrap="square" lIns="0" tIns="130141" rIns="0" bIns="0" rtlCol="0">
            <a:spAutoFit/>
          </a:bodyPr>
          <a:lstStyle/>
          <a:p>
            <a:pPr marL="79351">
              <a:spcBef>
                <a:spcPts val="1025"/>
              </a:spcBef>
            </a:pPr>
            <a:r>
              <a:rPr sz="950">
                <a:solidFill>
                  <a:srgbClr val="323139"/>
                </a:solidFill>
                <a:latin typeface="Segoe UI"/>
                <a:cs typeface="Segoe UI"/>
              </a:rPr>
              <a:t>Pull relevant emails, calendar items, and files into</a:t>
            </a:r>
            <a:r>
              <a:rPr lang="en-GB" sz="950">
                <a:solidFill>
                  <a:srgbClr val="323139"/>
                </a:solidFill>
                <a:latin typeface="Segoe UI"/>
                <a:cs typeface="Segoe UI"/>
              </a:rPr>
              <a:t> a briefing doc (using an attached template).</a:t>
            </a:r>
            <a:endParaRPr lang="en-AU" sz="950">
              <a:solidFill>
                <a:srgbClr val="323139"/>
              </a:solidFill>
              <a:latin typeface="Segoe UI"/>
              <a:cs typeface="Segoe UI"/>
            </a:endParaRPr>
          </a:p>
          <a:p>
            <a:pPr marL="79351">
              <a:spcBef>
                <a:spcPts val="600"/>
              </a:spcBef>
              <a:tabLst>
                <a:tab pos="3919949" algn="l"/>
              </a:tabLst>
            </a:pPr>
            <a:r>
              <a:rPr lang="en-AU" sz="950">
                <a:solidFill>
                  <a:srgbClr val="323139"/>
                </a:solidFill>
                <a:latin typeface="Segoe UI"/>
                <a:cs typeface="Segoe UI"/>
              </a:rPr>
              <a:t>	</a:t>
            </a:r>
            <a:r>
              <a:rPr lang="en-AU" sz="1100" spc="-20">
                <a:solidFill>
                  <a:srgbClr val="0078D3"/>
                </a:solidFill>
                <a:latin typeface="Segoe UI"/>
                <a:cs typeface="Segoe UI"/>
              </a:rPr>
              <a:t>Data</a:t>
            </a:r>
            <a:endParaRPr lang="en-AU" sz="1100">
              <a:solidFill>
                <a:srgbClr val="FFFFFF"/>
              </a:solidFill>
              <a:latin typeface="Segoe UI"/>
              <a:cs typeface="Segoe UI"/>
            </a:endParaRPr>
          </a:p>
        </p:txBody>
      </p:sp>
      <p:grpSp>
        <p:nvGrpSpPr>
          <p:cNvPr id="28" name="object 28"/>
          <p:cNvGrpSpPr/>
          <p:nvPr/>
        </p:nvGrpSpPr>
        <p:grpSpPr>
          <a:xfrm>
            <a:off x="4951647" y="4196125"/>
            <a:ext cx="2052420" cy="1246815"/>
            <a:chOff x="4951348" y="4292600"/>
            <a:chExt cx="2052955" cy="1247140"/>
          </a:xfrm>
        </p:grpSpPr>
        <p:sp>
          <p:nvSpPr>
            <p:cNvPr id="29" name="object 29"/>
            <p:cNvSpPr/>
            <p:nvPr/>
          </p:nvSpPr>
          <p:spPr>
            <a:xfrm>
              <a:off x="4951348" y="4292600"/>
              <a:ext cx="392430" cy="76200"/>
            </a:xfrm>
            <a:custGeom>
              <a:avLst/>
              <a:gdLst/>
              <a:ahLst/>
              <a:cxnLst/>
              <a:rect l="l" t="t" r="r" b="b"/>
              <a:pathLst>
                <a:path w="392429" h="76200">
                  <a:moveTo>
                    <a:pt x="315722" y="0"/>
                  </a:moveTo>
                  <a:lnTo>
                    <a:pt x="315722" y="76200"/>
                  </a:lnTo>
                  <a:lnTo>
                    <a:pt x="382270" y="42925"/>
                  </a:lnTo>
                  <a:lnTo>
                    <a:pt x="328422" y="42925"/>
                  </a:lnTo>
                  <a:lnTo>
                    <a:pt x="328422" y="33400"/>
                  </a:lnTo>
                  <a:lnTo>
                    <a:pt x="382524" y="33400"/>
                  </a:lnTo>
                  <a:lnTo>
                    <a:pt x="315722" y="0"/>
                  </a:lnTo>
                  <a:close/>
                </a:path>
                <a:path w="392429" h="76200">
                  <a:moveTo>
                    <a:pt x="315722" y="33400"/>
                  </a:moveTo>
                  <a:lnTo>
                    <a:pt x="0" y="33400"/>
                  </a:lnTo>
                  <a:lnTo>
                    <a:pt x="0" y="42925"/>
                  </a:lnTo>
                  <a:lnTo>
                    <a:pt x="315722" y="42925"/>
                  </a:lnTo>
                  <a:lnTo>
                    <a:pt x="315722" y="33400"/>
                  </a:lnTo>
                  <a:close/>
                </a:path>
                <a:path w="392429" h="76200">
                  <a:moveTo>
                    <a:pt x="382524" y="33400"/>
                  </a:moveTo>
                  <a:lnTo>
                    <a:pt x="328422" y="33400"/>
                  </a:lnTo>
                  <a:lnTo>
                    <a:pt x="328422" y="42925"/>
                  </a:lnTo>
                  <a:lnTo>
                    <a:pt x="382270" y="42925"/>
                  </a:lnTo>
                  <a:lnTo>
                    <a:pt x="391922" y="38100"/>
                  </a:lnTo>
                  <a:lnTo>
                    <a:pt x="382524" y="33400"/>
                  </a:lnTo>
                  <a:close/>
                </a:path>
              </a:pathLst>
            </a:custGeom>
            <a:solidFill>
              <a:srgbClr val="091F2C"/>
            </a:solidFill>
          </p:spPr>
          <p:txBody>
            <a:bodyPr wrap="square" lIns="0" tIns="0" rIns="0" bIns="0" rtlCol="0"/>
            <a:lstStyle/>
            <a:p>
              <a:endParaRPr sz="1799">
                <a:solidFill>
                  <a:srgbClr val="FFFFFF"/>
                </a:solidFill>
                <a:latin typeface="Arial" panose="020B0604020202020204"/>
              </a:endParaRPr>
            </a:p>
          </p:txBody>
        </p:sp>
        <p:sp>
          <p:nvSpPr>
            <p:cNvPr id="30" name="object 30"/>
            <p:cNvSpPr/>
            <p:nvPr/>
          </p:nvSpPr>
          <p:spPr>
            <a:xfrm>
              <a:off x="5620765" y="5117211"/>
              <a:ext cx="1377950" cy="417195"/>
            </a:xfrm>
            <a:custGeom>
              <a:avLst/>
              <a:gdLst/>
              <a:ahLst/>
              <a:cxnLst/>
              <a:rect l="l" t="t" r="r" b="b"/>
              <a:pathLst>
                <a:path w="1377950" h="417195">
                  <a:moveTo>
                    <a:pt x="1320038" y="0"/>
                  </a:moveTo>
                  <a:lnTo>
                    <a:pt x="57912" y="0"/>
                  </a:lnTo>
                  <a:lnTo>
                    <a:pt x="35361" y="4548"/>
                  </a:lnTo>
                  <a:lnTo>
                    <a:pt x="16954" y="16954"/>
                  </a:lnTo>
                  <a:lnTo>
                    <a:pt x="4548" y="35361"/>
                  </a:lnTo>
                  <a:lnTo>
                    <a:pt x="0" y="57912"/>
                  </a:lnTo>
                  <a:lnTo>
                    <a:pt x="0" y="358775"/>
                  </a:lnTo>
                  <a:lnTo>
                    <a:pt x="4548" y="381325"/>
                  </a:lnTo>
                  <a:lnTo>
                    <a:pt x="16954" y="399732"/>
                  </a:lnTo>
                  <a:lnTo>
                    <a:pt x="35361" y="412138"/>
                  </a:lnTo>
                  <a:lnTo>
                    <a:pt x="57912" y="416686"/>
                  </a:lnTo>
                  <a:lnTo>
                    <a:pt x="1320038" y="416686"/>
                  </a:lnTo>
                  <a:lnTo>
                    <a:pt x="1342588" y="412138"/>
                  </a:lnTo>
                  <a:lnTo>
                    <a:pt x="1360995" y="399732"/>
                  </a:lnTo>
                  <a:lnTo>
                    <a:pt x="1373401" y="381325"/>
                  </a:lnTo>
                  <a:lnTo>
                    <a:pt x="1377950" y="358775"/>
                  </a:lnTo>
                  <a:lnTo>
                    <a:pt x="1377950" y="57912"/>
                  </a:lnTo>
                  <a:lnTo>
                    <a:pt x="1373401" y="35361"/>
                  </a:lnTo>
                  <a:lnTo>
                    <a:pt x="1360995" y="16954"/>
                  </a:lnTo>
                  <a:lnTo>
                    <a:pt x="1342588" y="4548"/>
                  </a:lnTo>
                  <a:lnTo>
                    <a:pt x="1320038" y="0"/>
                  </a:lnTo>
                  <a:close/>
                </a:path>
              </a:pathLst>
            </a:custGeom>
            <a:solidFill>
              <a:srgbClr val="F1F1F1"/>
            </a:solidFill>
          </p:spPr>
          <p:txBody>
            <a:bodyPr wrap="square" lIns="0" tIns="0" rIns="0" bIns="0" rtlCol="0"/>
            <a:lstStyle/>
            <a:p>
              <a:endParaRPr sz="1799">
                <a:solidFill>
                  <a:srgbClr val="FFFFFF"/>
                </a:solidFill>
                <a:latin typeface="Arial" panose="020B0604020202020204"/>
              </a:endParaRPr>
            </a:p>
          </p:txBody>
        </p:sp>
        <p:sp>
          <p:nvSpPr>
            <p:cNvPr id="31" name="object 31"/>
            <p:cNvSpPr/>
            <p:nvPr/>
          </p:nvSpPr>
          <p:spPr>
            <a:xfrm>
              <a:off x="5620765" y="5117211"/>
              <a:ext cx="1377950" cy="417195"/>
            </a:xfrm>
            <a:custGeom>
              <a:avLst/>
              <a:gdLst/>
              <a:ahLst/>
              <a:cxnLst/>
              <a:rect l="l" t="t" r="r" b="b"/>
              <a:pathLst>
                <a:path w="1377950" h="417195">
                  <a:moveTo>
                    <a:pt x="0" y="57912"/>
                  </a:moveTo>
                  <a:lnTo>
                    <a:pt x="4548" y="35361"/>
                  </a:lnTo>
                  <a:lnTo>
                    <a:pt x="16954" y="16954"/>
                  </a:lnTo>
                  <a:lnTo>
                    <a:pt x="35361" y="4548"/>
                  </a:lnTo>
                  <a:lnTo>
                    <a:pt x="57912" y="0"/>
                  </a:lnTo>
                  <a:lnTo>
                    <a:pt x="1320038" y="0"/>
                  </a:lnTo>
                  <a:lnTo>
                    <a:pt x="1342588" y="4548"/>
                  </a:lnTo>
                  <a:lnTo>
                    <a:pt x="1360995" y="16954"/>
                  </a:lnTo>
                  <a:lnTo>
                    <a:pt x="1373401" y="35361"/>
                  </a:lnTo>
                  <a:lnTo>
                    <a:pt x="1377950" y="57912"/>
                  </a:lnTo>
                  <a:lnTo>
                    <a:pt x="1377950" y="358775"/>
                  </a:lnTo>
                  <a:lnTo>
                    <a:pt x="1373401" y="381325"/>
                  </a:lnTo>
                  <a:lnTo>
                    <a:pt x="1360995" y="399732"/>
                  </a:lnTo>
                  <a:lnTo>
                    <a:pt x="1342588" y="412138"/>
                  </a:lnTo>
                  <a:lnTo>
                    <a:pt x="1320038" y="416686"/>
                  </a:lnTo>
                  <a:lnTo>
                    <a:pt x="57912" y="416686"/>
                  </a:lnTo>
                  <a:lnTo>
                    <a:pt x="35361" y="412138"/>
                  </a:lnTo>
                  <a:lnTo>
                    <a:pt x="16954" y="399732"/>
                  </a:lnTo>
                  <a:lnTo>
                    <a:pt x="4548" y="381325"/>
                  </a:lnTo>
                  <a:lnTo>
                    <a:pt x="0" y="358775"/>
                  </a:lnTo>
                  <a:lnTo>
                    <a:pt x="0" y="57912"/>
                  </a:lnTo>
                  <a:close/>
                </a:path>
              </a:pathLst>
            </a:custGeom>
            <a:ln w="10795">
              <a:solidFill>
                <a:srgbClr val="BEBEBE"/>
              </a:solidFill>
            </a:ln>
          </p:spPr>
          <p:txBody>
            <a:bodyPr wrap="square" lIns="0" tIns="0" rIns="0" bIns="0" rtlCol="0"/>
            <a:lstStyle/>
            <a:p>
              <a:endParaRPr sz="1799">
                <a:solidFill>
                  <a:srgbClr val="FFFFFF"/>
                </a:solidFill>
                <a:latin typeface="Arial" panose="020B0604020202020204"/>
              </a:endParaRPr>
            </a:p>
          </p:txBody>
        </p:sp>
      </p:grpSp>
      <p:sp>
        <p:nvSpPr>
          <p:cNvPr id="32" name="object 32"/>
          <p:cNvSpPr txBox="1"/>
          <p:nvPr/>
        </p:nvSpPr>
        <p:spPr>
          <a:xfrm>
            <a:off x="6017789" y="5124253"/>
            <a:ext cx="584683" cy="197439"/>
          </a:xfrm>
          <a:prstGeom prst="rect">
            <a:avLst/>
          </a:prstGeom>
        </p:spPr>
        <p:txBody>
          <a:bodyPr vert="horz" wrap="square" lIns="0" tIns="12697" rIns="0" bIns="0" rtlCol="0">
            <a:spAutoFit/>
          </a:bodyPr>
          <a:lstStyle/>
          <a:p>
            <a:pPr marL="12696">
              <a:spcBef>
                <a:spcPts val="100"/>
              </a:spcBef>
            </a:pPr>
            <a:r>
              <a:rPr sz="1200" spc="-50">
                <a:solidFill>
                  <a:srgbClr val="091F2C"/>
                </a:solidFill>
                <a:latin typeface="Segoe UI"/>
                <a:cs typeface="Segoe UI"/>
              </a:rPr>
              <a:t>Runtime</a:t>
            </a:r>
            <a:endParaRPr sz="1200">
              <a:solidFill>
                <a:srgbClr val="FFFFFF"/>
              </a:solidFill>
              <a:latin typeface="Segoe UI"/>
              <a:cs typeface="Segoe UI"/>
            </a:endParaRPr>
          </a:p>
        </p:txBody>
      </p:sp>
      <p:grpSp>
        <p:nvGrpSpPr>
          <p:cNvPr id="33" name="object 33"/>
          <p:cNvGrpSpPr/>
          <p:nvPr/>
        </p:nvGrpSpPr>
        <p:grpSpPr>
          <a:xfrm>
            <a:off x="5615495" y="4336359"/>
            <a:ext cx="1388383" cy="444384"/>
            <a:chOff x="5615368" y="4432871"/>
            <a:chExt cx="1388745" cy="444500"/>
          </a:xfrm>
        </p:grpSpPr>
        <p:sp>
          <p:nvSpPr>
            <p:cNvPr id="34" name="object 34"/>
            <p:cNvSpPr/>
            <p:nvPr/>
          </p:nvSpPr>
          <p:spPr>
            <a:xfrm>
              <a:off x="5620765" y="4438269"/>
              <a:ext cx="1377950" cy="433705"/>
            </a:xfrm>
            <a:custGeom>
              <a:avLst/>
              <a:gdLst/>
              <a:ahLst/>
              <a:cxnLst/>
              <a:rect l="l" t="t" r="r" b="b"/>
              <a:pathLst>
                <a:path w="1377950" h="433704">
                  <a:moveTo>
                    <a:pt x="1317752" y="0"/>
                  </a:moveTo>
                  <a:lnTo>
                    <a:pt x="60198" y="0"/>
                  </a:lnTo>
                  <a:lnTo>
                    <a:pt x="36754" y="4726"/>
                  </a:lnTo>
                  <a:lnTo>
                    <a:pt x="17621" y="17621"/>
                  </a:lnTo>
                  <a:lnTo>
                    <a:pt x="4726" y="36754"/>
                  </a:lnTo>
                  <a:lnTo>
                    <a:pt x="0" y="60197"/>
                  </a:lnTo>
                  <a:lnTo>
                    <a:pt x="0" y="373252"/>
                  </a:lnTo>
                  <a:lnTo>
                    <a:pt x="4726" y="396696"/>
                  </a:lnTo>
                  <a:lnTo>
                    <a:pt x="17621" y="415829"/>
                  </a:lnTo>
                  <a:lnTo>
                    <a:pt x="36754" y="428724"/>
                  </a:lnTo>
                  <a:lnTo>
                    <a:pt x="60198" y="433450"/>
                  </a:lnTo>
                  <a:lnTo>
                    <a:pt x="1317752" y="433450"/>
                  </a:lnTo>
                  <a:lnTo>
                    <a:pt x="1341141" y="428724"/>
                  </a:lnTo>
                  <a:lnTo>
                    <a:pt x="1360281" y="415829"/>
                  </a:lnTo>
                  <a:lnTo>
                    <a:pt x="1373205" y="396696"/>
                  </a:lnTo>
                  <a:lnTo>
                    <a:pt x="1377950" y="373252"/>
                  </a:lnTo>
                  <a:lnTo>
                    <a:pt x="1377950" y="60197"/>
                  </a:lnTo>
                  <a:lnTo>
                    <a:pt x="1373205" y="36754"/>
                  </a:lnTo>
                  <a:lnTo>
                    <a:pt x="1360281" y="17621"/>
                  </a:lnTo>
                  <a:lnTo>
                    <a:pt x="1341141" y="4726"/>
                  </a:lnTo>
                  <a:lnTo>
                    <a:pt x="1317752" y="0"/>
                  </a:lnTo>
                  <a:close/>
                </a:path>
              </a:pathLst>
            </a:custGeom>
            <a:solidFill>
              <a:srgbClr val="F1F1F1"/>
            </a:solidFill>
          </p:spPr>
          <p:txBody>
            <a:bodyPr wrap="square" lIns="0" tIns="0" rIns="0" bIns="0" rtlCol="0"/>
            <a:lstStyle/>
            <a:p>
              <a:endParaRPr sz="1799">
                <a:solidFill>
                  <a:srgbClr val="FFFFFF"/>
                </a:solidFill>
                <a:latin typeface="Arial" panose="020B0604020202020204"/>
              </a:endParaRPr>
            </a:p>
          </p:txBody>
        </p:sp>
        <p:sp>
          <p:nvSpPr>
            <p:cNvPr id="35" name="object 35"/>
            <p:cNvSpPr/>
            <p:nvPr/>
          </p:nvSpPr>
          <p:spPr>
            <a:xfrm>
              <a:off x="5620765" y="4438269"/>
              <a:ext cx="1377950" cy="433705"/>
            </a:xfrm>
            <a:custGeom>
              <a:avLst/>
              <a:gdLst/>
              <a:ahLst/>
              <a:cxnLst/>
              <a:rect l="l" t="t" r="r" b="b"/>
              <a:pathLst>
                <a:path w="1377950" h="433704">
                  <a:moveTo>
                    <a:pt x="0" y="60197"/>
                  </a:moveTo>
                  <a:lnTo>
                    <a:pt x="4726" y="36754"/>
                  </a:lnTo>
                  <a:lnTo>
                    <a:pt x="17621" y="17621"/>
                  </a:lnTo>
                  <a:lnTo>
                    <a:pt x="36754" y="4726"/>
                  </a:lnTo>
                  <a:lnTo>
                    <a:pt x="60198" y="0"/>
                  </a:lnTo>
                  <a:lnTo>
                    <a:pt x="1317752" y="0"/>
                  </a:lnTo>
                  <a:lnTo>
                    <a:pt x="1341141" y="4726"/>
                  </a:lnTo>
                  <a:lnTo>
                    <a:pt x="1360281" y="17621"/>
                  </a:lnTo>
                  <a:lnTo>
                    <a:pt x="1373205" y="36754"/>
                  </a:lnTo>
                  <a:lnTo>
                    <a:pt x="1377950" y="60197"/>
                  </a:lnTo>
                  <a:lnTo>
                    <a:pt x="1377950" y="373252"/>
                  </a:lnTo>
                  <a:lnTo>
                    <a:pt x="1373205" y="396696"/>
                  </a:lnTo>
                  <a:lnTo>
                    <a:pt x="1360281" y="415829"/>
                  </a:lnTo>
                  <a:lnTo>
                    <a:pt x="1341141" y="428724"/>
                  </a:lnTo>
                  <a:lnTo>
                    <a:pt x="1317752" y="433450"/>
                  </a:lnTo>
                  <a:lnTo>
                    <a:pt x="60198" y="433450"/>
                  </a:lnTo>
                  <a:lnTo>
                    <a:pt x="36754" y="428724"/>
                  </a:lnTo>
                  <a:lnTo>
                    <a:pt x="17621" y="415829"/>
                  </a:lnTo>
                  <a:lnTo>
                    <a:pt x="4726" y="396696"/>
                  </a:lnTo>
                  <a:lnTo>
                    <a:pt x="0" y="373252"/>
                  </a:lnTo>
                  <a:lnTo>
                    <a:pt x="0" y="60197"/>
                  </a:lnTo>
                  <a:close/>
                </a:path>
              </a:pathLst>
            </a:custGeom>
            <a:ln w="10794">
              <a:solidFill>
                <a:srgbClr val="BEBEBE"/>
              </a:solidFill>
            </a:ln>
          </p:spPr>
          <p:txBody>
            <a:bodyPr wrap="square" lIns="0" tIns="0" rIns="0" bIns="0" rtlCol="0"/>
            <a:lstStyle/>
            <a:p>
              <a:endParaRPr sz="1799">
                <a:solidFill>
                  <a:srgbClr val="FFFFFF"/>
                </a:solidFill>
                <a:latin typeface="Arial" panose="020B0604020202020204"/>
              </a:endParaRPr>
            </a:p>
          </p:txBody>
        </p:sp>
      </p:grpSp>
      <p:sp>
        <p:nvSpPr>
          <p:cNvPr id="36" name="object 36"/>
          <p:cNvSpPr txBox="1"/>
          <p:nvPr/>
        </p:nvSpPr>
        <p:spPr>
          <a:xfrm>
            <a:off x="6125330" y="4453309"/>
            <a:ext cx="368839" cy="197439"/>
          </a:xfrm>
          <a:prstGeom prst="rect">
            <a:avLst/>
          </a:prstGeom>
        </p:spPr>
        <p:txBody>
          <a:bodyPr vert="horz" wrap="square" lIns="0" tIns="12697" rIns="0" bIns="0" rtlCol="0">
            <a:spAutoFit/>
          </a:bodyPr>
          <a:lstStyle/>
          <a:p>
            <a:pPr marL="12696">
              <a:spcBef>
                <a:spcPts val="100"/>
              </a:spcBef>
            </a:pPr>
            <a:r>
              <a:rPr sz="1200" spc="-20">
                <a:solidFill>
                  <a:srgbClr val="091F2C"/>
                </a:solidFill>
                <a:latin typeface="Segoe UI"/>
                <a:cs typeface="Segoe UI"/>
              </a:rPr>
              <a:t>Tools</a:t>
            </a:r>
            <a:endParaRPr sz="1200">
              <a:solidFill>
                <a:srgbClr val="FFFFFF"/>
              </a:solidFill>
              <a:latin typeface="Segoe UI"/>
              <a:cs typeface="Segoe UI"/>
            </a:endParaRPr>
          </a:p>
        </p:txBody>
      </p:sp>
      <p:grpSp>
        <p:nvGrpSpPr>
          <p:cNvPr id="37" name="object 37"/>
          <p:cNvGrpSpPr/>
          <p:nvPr/>
        </p:nvGrpSpPr>
        <p:grpSpPr>
          <a:xfrm>
            <a:off x="549781" y="3441547"/>
            <a:ext cx="7138081" cy="1824514"/>
            <a:chOff x="548335" y="3537826"/>
            <a:chExt cx="7139940" cy="1824989"/>
          </a:xfrm>
        </p:grpSpPr>
        <p:sp>
          <p:nvSpPr>
            <p:cNvPr id="38" name="object 38"/>
            <p:cNvSpPr/>
            <p:nvPr/>
          </p:nvSpPr>
          <p:spPr>
            <a:xfrm>
              <a:off x="6985762" y="4635753"/>
              <a:ext cx="702310" cy="727075"/>
            </a:xfrm>
            <a:custGeom>
              <a:avLst/>
              <a:gdLst/>
              <a:ahLst/>
              <a:cxnLst/>
              <a:rect l="l" t="t" r="r" b="b"/>
              <a:pathLst>
                <a:path w="702309" h="727075">
                  <a:moveTo>
                    <a:pt x="702056" y="688594"/>
                  </a:moveTo>
                  <a:lnTo>
                    <a:pt x="695706" y="685419"/>
                  </a:lnTo>
                  <a:lnTo>
                    <a:pt x="625856" y="650494"/>
                  </a:lnTo>
                  <a:lnTo>
                    <a:pt x="625856" y="685419"/>
                  </a:lnTo>
                  <a:lnTo>
                    <a:pt x="0" y="685419"/>
                  </a:lnTo>
                  <a:lnTo>
                    <a:pt x="0" y="691769"/>
                  </a:lnTo>
                  <a:lnTo>
                    <a:pt x="625856" y="691769"/>
                  </a:lnTo>
                  <a:lnTo>
                    <a:pt x="625856" y="726694"/>
                  </a:lnTo>
                  <a:lnTo>
                    <a:pt x="695706" y="691769"/>
                  </a:lnTo>
                  <a:lnTo>
                    <a:pt x="702056" y="688594"/>
                  </a:lnTo>
                  <a:close/>
                </a:path>
                <a:path w="702309" h="727075">
                  <a:moveTo>
                    <a:pt x="702056" y="37719"/>
                  </a:moveTo>
                  <a:lnTo>
                    <a:pt x="696252" y="34861"/>
                  </a:lnTo>
                  <a:lnTo>
                    <a:pt x="625729" y="0"/>
                  </a:lnTo>
                  <a:lnTo>
                    <a:pt x="625894" y="34861"/>
                  </a:lnTo>
                  <a:lnTo>
                    <a:pt x="0" y="37592"/>
                  </a:lnTo>
                  <a:lnTo>
                    <a:pt x="0" y="37719"/>
                  </a:lnTo>
                  <a:lnTo>
                    <a:pt x="127" y="43942"/>
                  </a:lnTo>
                  <a:lnTo>
                    <a:pt x="625932" y="41211"/>
                  </a:lnTo>
                  <a:lnTo>
                    <a:pt x="626110" y="76200"/>
                  </a:lnTo>
                  <a:lnTo>
                    <a:pt x="695172" y="41211"/>
                  </a:lnTo>
                  <a:lnTo>
                    <a:pt x="702056" y="37719"/>
                  </a:lnTo>
                  <a:close/>
                </a:path>
              </a:pathLst>
            </a:custGeom>
            <a:solidFill>
              <a:srgbClr val="BEBEBE"/>
            </a:solidFill>
          </p:spPr>
          <p:txBody>
            <a:bodyPr wrap="square" lIns="0" tIns="0" rIns="0" bIns="0" rtlCol="0"/>
            <a:lstStyle/>
            <a:p>
              <a:endParaRPr sz="1799">
                <a:solidFill>
                  <a:srgbClr val="FFFFFF"/>
                </a:solidFill>
                <a:latin typeface="Arial" panose="020B0604020202020204"/>
              </a:endParaRPr>
            </a:p>
          </p:txBody>
        </p:sp>
        <p:sp>
          <p:nvSpPr>
            <p:cNvPr id="39" name="object 39"/>
            <p:cNvSpPr/>
            <p:nvPr/>
          </p:nvSpPr>
          <p:spPr>
            <a:xfrm>
              <a:off x="553097" y="3542588"/>
              <a:ext cx="4321175" cy="626110"/>
            </a:xfrm>
            <a:custGeom>
              <a:avLst/>
              <a:gdLst/>
              <a:ahLst/>
              <a:cxnLst/>
              <a:rect l="l" t="t" r="r" b="b"/>
              <a:pathLst>
                <a:path w="4321175" h="626110">
                  <a:moveTo>
                    <a:pt x="0" y="626059"/>
                  </a:moveTo>
                  <a:lnTo>
                    <a:pt x="4320667" y="626059"/>
                  </a:lnTo>
                  <a:lnTo>
                    <a:pt x="4320667" y="0"/>
                  </a:lnTo>
                  <a:lnTo>
                    <a:pt x="0" y="0"/>
                  </a:lnTo>
                  <a:lnTo>
                    <a:pt x="0" y="626059"/>
                  </a:lnTo>
                  <a:close/>
                </a:path>
              </a:pathLst>
            </a:custGeom>
            <a:ln w="9524">
              <a:solidFill>
                <a:srgbClr val="8560C5"/>
              </a:solidFill>
              <a:prstDash val="sysDash"/>
            </a:ln>
          </p:spPr>
          <p:txBody>
            <a:bodyPr wrap="square" lIns="0" tIns="0" rIns="0" bIns="0" rtlCol="0"/>
            <a:lstStyle/>
            <a:p>
              <a:endParaRPr sz="1799">
                <a:solidFill>
                  <a:srgbClr val="FFFFFF"/>
                </a:solidFill>
                <a:latin typeface="Arial" panose="020B0604020202020204"/>
              </a:endParaRPr>
            </a:p>
          </p:txBody>
        </p:sp>
      </p:grpSp>
      <p:sp>
        <p:nvSpPr>
          <p:cNvPr id="40" name="object 40"/>
          <p:cNvSpPr txBox="1"/>
          <p:nvPr/>
        </p:nvSpPr>
        <p:spPr>
          <a:xfrm>
            <a:off x="9558643" y="6172201"/>
            <a:ext cx="2377075" cy="197487"/>
          </a:xfrm>
          <a:prstGeom prst="rect">
            <a:avLst/>
          </a:prstGeom>
        </p:spPr>
        <p:txBody>
          <a:bodyPr vert="horz" wrap="square" lIns="0" tIns="12697" rIns="0" bIns="0" rtlCol="0">
            <a:spAutoFit/>
          </a:bodyPr>
          <a:lstStyle/>
          <a:p>
            <a:pPr marL="12696">
              <a:spcBef>
                <a:spcPts val="100"/>
              </a:spcBef>
            </a:pPr>
            <a:r>
              <a:rPr sz="1200" i="1" spc="-140">
                <a:solidFill>
                  <a:srgbClr val="000000"/>
                </a:solidFill>
                <a:latin typeface="Segoe UI"/>
                <a:cs typeface="Segoe UI"/>
              </a:rPr>
              <a:t>*</a:t>
            </a:r>
            <a:r>
              <a:rPr sz="1200" i="1" spc="-10">
                <a:solidFill>
                  <a:srgbClr val="000000"/>
                </a:solidFill>
                <a:latin typeface="Segoe UI"/>
                <a:cs typeface="Segoe UI"/>
              </a:rPr>
              <a:t> </a:t>
            </a:r>
            <a:r>
              <a:rPr sz="1200" i="1" spc="-150">
                <a:solidFill>
                  <a:srgbClr val="000000"/>
                </a:solidFill>
                <a:latin typeface="Segoe UI"/>
                <a:cs typeface="Segoe UI"/>
              </a:rPr>
              <a:t>1</a:t>
            </a:r>
            <a:r>
              <a:rPr sz="1200" i="1" spc="5">
                <a:solidFill>
                  <a:srgbClr val="000000"/>
                </a:solidFill>
                <a:latin typeface="Segoe UI"/>
                <a:cs typeface="Segoe UI"/>
              </a:rPr>
              <a:t> </a:t>
            </a:r>
            <a:r>
              <a:rPr sz="1200" i="1" spc="60">
                <a:solidFill>
                  <a:srgbClr val="000000"/>
                </a:solidFill>
                <a:latin typeface="Segoe UI"/>
                <a:cs typeface="Segoe UI"/>
              </a:rPr>
              <a:t>Credit</a:t>
            </a:r>
            <a:r>
              <a:rPr sz="1200" i="1" spc="5">
                <a:solidFill>
                  <a:srgbClr val="000000"/>
                </a:solidFill>
                <a:latin typeface="Segoe UI"/>
                <a:cs typeface="Segoe UI"/>
              </a:rPr>
              <a:t> </a:t>
            </a:r>
            <a:r>
              <a:rPr sz="1200" i="1" spc="100">
                <a:solidFill>
                  <a:srgbClr val="000000"/>
                </a:solidFill>
                <a:latin typeface="Segoe UI"/>
                <a:cs typeface="Segoe UI"/>
              </a:rPr>
              <a:t>=</a:t>
            </a:r>
            <a:r>
              <a:rPr sz="1200" i="1" spc="-15">
                <a:solidFill>
                  <a:srgbClr val="000000"/>
                </a:solidFill>
                <a:latin typeface="Segoe UI"/>
                <a:cs typeface="Segoe UI"/>
              </a:rPr>
              <a:t> </a:t>
            </a:r>
            <a:r>
              <a:rPr sz="1200" i="1">
                <a:solidFill>
                  <a:srgbClr val="000000"/>
                </a:solidFill>
                <a:latin typeface="Segoe UI"/>
                <a:cs typeface="Segoe UI"/>
              </a:rPr>
              <a:t>$0.01</a:t>
            </a:r>
            <a:r>
              <a:rPr sz="1200" i="1" spc="-25">
                <a:solidFill>
                  <a:srgbClr val="000000"/>
                </a:solidFill>
                <a:latin typeface="Segoe UI"/>
                <a:cs typeface="Segoe UI"/>
              </a:rPr>
              <a:t> </a:t>
            </a:r>
            <a:r>
              <a:rPr sz="1200" i="1">
                <a:solidFill>
                  <a:srgbClr val="000000"/>
                </a:solidFill>
                <a:latin typeface="Segoe UI"/>
                <a:cs typeface="Segoe UI"/>
              </a:rPr>
              <a:t>in</a:t>
            </a:r>
            <a:r>
              <a:rPr sz="1200" i="1" spc="-5">
                <a:solidFill>
                  <a:srgbClr val="000000"/>
                </a:solidFill>
                <a:latin typeface="Segoe UI"/>
                <a:cs typeface="Segoe UI"/>
              </a:rPr>
              <a:t> </a:t>
            </a:r>
            <a:r>
              <a:rPr sz="1200" i="1" spc="55">
                <a:solidFill>
                  <a:srgbClr val="000000"/>
                </a:solidFill>
                <a:latin typeface="Segoe UI"/>
                <a:cs typeface="Segoe UI"/>
              </a:rPr>
              <a:t>PAYG</a:t>
            </a:r>
            <a:r>
              <a:rPr sz="1200" i="1" spc="-5">
                <a:solidFill>
                  <a:srgbClr val="000000"/>
                </a:solidFill>
                <a:latin typeface="Segoe UI"/>
                <a:cs typeface="Segoe UI"/>
              </a:rPr>
              <a:t> </a:t>
            </a:r>
            <a:r>
              <a:rPr sz="1200" i="1" spc="-20">
                <a:solidFill>
                  <a:srgbClr val="000000"/>
                </a:solidFill>
                <a:latin typeface="Segoe UI"/>
                <a:cs typeface="Segoe UI"/>
              </a:rPr>
              <a:t>plan</a:t>
            </a:r>
            <a:endParaRPr sz="1200">
              <a:solidFill>
                <a:srgbClr val="000000"/>
              </a:solidFill>
              <a:latin typeface="Segoe UI"/>
              <a:cs typeface="Segoe UI"/>
            </a:endParaRPr>
          </a:p>
        </p:txBody>
      </p:sp>
      <p:sp>
        <p:nvSpPr>
          <p:cNvPr id="41" name="object 41"/>
          <p:cNvSpPr txBox="1"/>
          <p:nvPr/>
        </p:nvSpPr>
        <p:spPr>
          <a:xfrm>
            <a:off x="4332908" y="3891404"/>
            <a:ext cx="498345" cy="182054"/>
          </a:xfrm>
          <a:prstGeom prst="rect">
            <a:avLst/>
          </a:prstGeom>
        </p:spPr>
        <p:txBody>
          <a:bodyPr vert="horz" wrap="square" lIns="0" tIns="12697" rIns="0" bIns="0" rtlCol="0">
            <a:spAutoFit/>
          </a:bodyPr>
          <a:lstStyle/>
          <a:p>
            <a:pPr>
              <a:spcBef>
                <a:spcPts val="100"/>
              </a:spcBef>
            </a:pPr>
            <a:r>
              <a:rPr sz="1100" spc="-70">
                <a:solidFill>
                  <a:srgbClr val="8560C5"/>
                </a:solidFill>
                <a:latin typeface="Segoe UI"/>
                <a:cs typeface="Segoe UI"/>
              </a:rPr>
              <a:t>Action</a:t>
            </a:r>
            <a:r>
              <a:rPr sz="1100" spc="-35">
                <a:solidFill>
                  <a:srgbClr val="8560C5"/>
                </a:solidFill>
                <a:latin typeface="Segoe UI"/>
                <a:cs typeface="Segoe UI"/>
              </a:rPr>
              <a:t> </a:t>
            </a:r>
            <a:r>
              <a:rPr sz="1100" spc="-114">
                <a:solidFill>
                  <a:srgbClr val="8560C5"/>
                </a:solidFill>
                <a:latin typeface="Segoe UI"/>
                <a:cs typeface="Segoe UI"/>
              </a:rPr>
              <a:t>1</a:t>
            </a:r>
            <a:endParaRPr sz="1100">
              <a:solidFill>
                <a:srgbClr val="FFFFFF"/>
              </a:solidFill>
              <a:latin typeface="Segoe UI"/>
              <a:cs typeface="Segoe UI"/>
            </a:endParaRPr>
          </a:p>
        </p:txBody>
      </p:sp>
      <p:sp>
        <p:nvSpPr>
          <p:cNvPr id="42" name="object 42"/>
          <p:cNvSpPr/>
          <p:nvPr/>
        </p:nvSpPr>
        <p:spPr>
          <a:xfrm>
            <a:off x="554541" y="4146976"/>
            <a:ext cx="4320050" cy="589127"/>
          </a:xfrm>
          <a:custGeom>
            <a:avLst/>
            <a:gdLst/>
            <a:ahLst/>
            <a:cxnLst/>
            <a:rect l="l" t="t" r="r" b="b"/>
            <a:pathLst>
              <a:path w="4321175" h="589279">
                <a:moveTo>
                  <a:pt x="0" y="589038"/>
                </a:moveTo>
                <a:lnTo>
                  <a:pt x="4320667" y="589038"/>
                </a:lnTo>
                <a:lnTo>
                  <a:pt x="4320667" y="0"/>
                </a:lnTo>
                <a:lnTo>
                  <a:pt x="0" y="0"/>
                </a:lnTo>
                <a:lnTo>
                  <a:pt x="0" y="589038"/>
                </a:lnTo>
                <a:close/>
              </a:path>
            </a:pathLst>
          </a:custGeom>
          <a:ln w="9524">
            <a:solidFill>
              <a:srgbClr val="8560C5"/>
            </a:solidFill>
            <a:prstDash val="sysDash"/>
          </a:ln>
        </p:spPr>
        <p:txBody>
          <a:bodyPr wrap="square" lIns="0" tIns="0" rIns="0" bIns="0" rtlCol="0"/>
          <a:lstStyle/>
          <a:p>
            <a:endParaRPr sz="1799">
              <a:solidFill>
                <a:srgbClr val="FFFFFF"/>
              </a:solidFill>
              <a:latin typeface="Arial" panose="020B0604020202020204"/>
            </a:endParaRPr>
          </a:p>
        </p:txBody>
      </p:sp>
      <p:sp>
        <p:nvSpPr>
          <p:cNvPr id="43" name="object 43"/>
          <p:cNvSpPr txBox="1"/>
          <p:nvPr/>
        </p:nvSpPr>
        <p:spPr>
          <a:xfrm>
            <a:off x="4317155" y="4555059"/>
            <a:ext cx="521834" cy="182054"/>
          </a:xfrm>
          <a:prstGeom prst="rect">
            <a:avLst/>
          </a:prstGeom>
        </p:spPr>
        <p:txBody>
          <a:bodyPr vert="horz" wrap="square" lIns="0" tIns="12697" rIns="0" bIns="0" rtlCol="0">
            <a:spAutoFit/>
          </a:bodyPr>
          <a:lstStyle/>
          <a:p>
            <a:pPr>
              <a:spcBef>
                <a:spcPts val="100"/>
              </a:spcBef>
            </a:pPr>
            <a:r>
              <a:rPr sz="1100" spc="-70">
                <a:solidFill>
                  <a:srgbClr val="8560C5"/>
                </a:solidFill>
                <a:latin typeface="Segoe UI"/>
                <a:cs typeface="Segoe UI"/>
              </a:rPr>
              <a:t>Action</a:t>
            </a:r>
            <a:r>
              <a:rPr sz="1100" spc="-35">
                <a:solidFill>
                  <a:srgbClr val="8560C5"/>
                </a:solidFill>
                <a:latin typeface="Segoe UI"/>
                <a:cs typeface="Segoe UI"/>
              </a:rPr>
              <a:t> </a:t>
            </a:r>
            <a:r>
              <a:rPr sz="1100" spc="-50">
                <a:solidFill>
                  <a:srgbClr val="8560C5"/>
                </a:solidFill>
                <a:latin typeface="Segoe UI"/>
                <a:cs typeface="Segoe UI"/>
              </a:rPr>
              <a:t>2</a:t>
            </a:r>
            <a:endParaRPr sz="1100">
              <a:solidFill>
                <a:srgbClr val="FFFFFF"/>
              </a:solidFill>
              <a:latin typeface="Segoe UI"/>
              <a:cs typeface="Segoe UI"/>
            </a:endParaRPr>
          </a:p>
        </p:txBody>
      </p:sp>
      <p:sp>
        <p:nvSpPr>
          <p:cNvPr id="44" name="object 44"/>
          <p:cNvSpPr txBox="1"/>
          <p:nvPr/>
        </p:nvSpPr>
        <p:spPr>
          <a:xfrm>
            <a:off x="10212388" y="3960931"/>
            <a:ext cx="842154" cy="289692"/>
          </a:xfrm>
          <a:prstGeom prst="rect">
            <a:avLst/>
          </a:prstGeom>
        </p:spPr>
        <p:txBody>
          <a:bodyPr vert="horz" wrap="none" lIns="0" tIns="12697" rIns="0" bIns="0" rtlCol="0">
            <a:spAutoFit/>
          </a:bodyPr>
          <a:lstStyle/>
          <a:p>
            <a:pPr marL="12696">
              <a:spcBef>
                <a:spcPts val="100"/>
              </a:spcBef>
            </a:pPr>
            <a:r>
              <a:rPr sz="1799" b="1" spc="80">
                <a:solidFill>
                  <a:srgbClr val="0078D3"/>
                </a:solidFill>
                <a:latin typeface="Segoe UI"/>
                <a:cs typeface="Segoe UI"/>
              </a:rPr>
              <a:t>Pricing</a:t>
            </a:r>
            <a:endParaRPr sz="1799">
              <a:solidFill>
                <a:srgbClr val="FFFFFF"/>
              </a:solidFill>
              <a:latin typeface="Segoe UI"/>
              <a:cs typeface="Segoe UI"/>
            </a:endParaRPr>
          </a:p>
        </p:txBody>
      </p:sp>
      <p:grpSp>
        <p:nvGrpSpPr>
          <p:cNvPr id="45" name="object 45"/>
          <p:cNvGrpSpPr/>
          <p:nvPr/>
        </p:nvGrpSpPr>
        <p:grpSpPr>
          <a:xfrm>
            <a:off x="7706386" y="2749526"/>
            <a:ext cx="1114135" cy="2814222"/>
            <a:chOff x="7706804" y="2845625"/>
            <a:chExt cx="1114425" cy="2814955"/>
          </a:xfrm>
        </p:grpSpPr>
        <p:sp>
          <p:nvSpPr>
            <p:cNvPr id="46" name="object 46"/>
            <p:cNvSpPr/>
            <p:nvPr/>
          </p:nvSpPr>
          <p:spPr>
            <a:xfrm>
              <a:off x="7712202" y="2851023"/>
              <a:ext cx="1103630" cy="2804160"/>
            </a:xfrm>
            <a:custGeom>
              <a:avLst/>
              <a:gdLst/>
              <a:ahLst/>
              <a:cxnLst/>
              <a:rect l="l" t="t" r="r" b="b"/>
              <a:pathLst>
                <a:path w="1103629" h="2804160">
                  <a:moveTo>
                    <a:pt x="950214" y="0"/>
                  </a:moveTo>
                  <a:lnTo>
                    <a:pt x="153162" y="0"/>
                  </a:lnTo>
                  <a:lnTo>
                    <a:pt x="104753" y="7808"/>
                  </a:lnTo>
                  <a:lnTo>
                    <a:pt x="62709" y="29553"/>
                  </a:lnTo>
                  <a:lnTo>
                    <a:pt x="29553" y="62709"/>
                  </a:lnTo>
                  <a:lnTo>
                    <a:pt x="7808" y="104753"/>
                  </a:lnTo>
                  <a:lnTo>
                    <a:pt x="0" y="153162"/>
                  </a:lnTo>
                  <a:lnTo>
                    <a:pt x="0" y="2650871"/>
                  </a:lnTo>
                  <a:lnTo>
                    <a:pt x="7808" y="2699279"/>
                  </a:lnTo>
                  <a:lnTo>
                    <a:pt x="29553" y="2741323"/>
                  </a:lnTo>
                  <a:lnTo>
                    <a:pt x="62709" y="2774479"/>
                  </a:lnTo>
                  <a:lnTo>
                    <a:pt x="104753" y="2796224"/>
                  </a:lnTo>
                  <a:lnTo>
                    <a:pt x="153162" y="2804033"/>
                  </a:lnTo>
                  <a:lnTo>
                    <a:pt x="950214" y="2804033"/>
                  </a:lnTo>
                  <a:lnTo>
                    <a:pt x="998622" y="2796224"/>
                  </a:lnTo>
                  <a:lnTo>
                    <a:pt x="1040666" y="2774479"/>
                  </a:lnTo>
                  <a:lnTo>
                    <a:pt x="1073822" y="2741323"/>
                  </a:lnTo>
                  <a:lnTo>
                    <a:pt x="1095567" y="2699279"/>
                  </a:lnTo>
                  <a:lnTo>
                    <a:pt x="1103376" y="2650871"/>
                  </a:lnTo>
                  <a:lnTo>
                    <a:pt x="1103376" y="153162"/>
                  </a:lnTo>
                  <a:lnTo>
                    <a:pt x="1095567" y="104753"/>
                  </a:lnTo>
                  <a:lnTo>
                    <a:pt x="1073822" y="62709"/>
                  </a:lnTo>
                  <a:lnTo>
                    <a:pt x="1040666" y="29553"/>
                  </a:lnTo>
                  <a:lnTo>
                    <a:pt x="998622" y="7808"/>
                  </a:lnTo>
                  <a:lnTo>
                    <a:pt x="950214" y="0"/>
                  </a:lnTo>
                  <a:close/>
                </a:path>
              </a:pathLst>
            </a:custGeom>
            <a:solidFill>
              <a:srgbClr val="F1F1F1"/>
            </a:solidFill>
          </p:spPr>
          <p:txBody>
            <a:bodyPr wrap="square" lIns="0" tIns="0" rIns="0" bIns="0" rtlCol="0"/>
            <a:lstStyle/>
            <a:p>
              <a:endParaRPr sz="1799">
                <a:solidFill>
                  <a:srgbClr val="FFFFFF"/>
                </a:solidFill>
                <a:latin typeface="Arial" panose="020B0604020202020204"/>
              </a:endParaRPr>
            </a:p>
          </p:txBody>
        </p:sp>
        <p:sp>
          <p:nvSpPr>
            <p:cNvPr id="47" name="object 47"/>
            <p:cNvSpPr/>
            <p:nvPr/>
          </p:nvSpPr>
          <p:spPr>
            <a:xfrm>
              <a:off x="7712202" y="2851023"/>
              <a:ext cx="1103630" cy="2804160"/>
            </a:xfrm>
            <a:custGeom>
              <a:avLst/>
              <a:gdLst/>
              <a:ahLst/>
              <a:cxnLst/>
              <a:rect l="l" t="t" r="r" b="b"/>
              <a:pathLst>
                <a:path w="1103629" h="2804160">
                  <a:moveTo>
                    <a:pt x="0" y="153162"/>
                  </a:moveTo>
                  <a:lnTo>
                    <a:pt x="7808" y="104753"/>
                  </a:lnTo>
                  <a:lnTo>
                    <a:pt x="29553" y="62709"/>
                  </a:lnTo>
                  <a:lnTo>
                    <a:pt x="62709" y="29553"/>
                  </a:lnTo>
                  <a:lnTo>
                    <a:pt x="104753" y="7808"/>
                  </a:lnTo>
                  <a:lnTo>
                    <a:pt x="153162" y="0"/>
                  </a:lnTo>
                  <a:lnTo>
                    <a:pt x="950214" y="0"/>
                  </a:lnTo>
                  <a:lnTo>
                    <a:pt x="998622" y="7808"/>
                  </a:lnTo>
                  <a:lnTo>
                    <a:pt x="1040666" y="29553"/>
                  </a:lnTo>
                  <a:lnTo>
                    <a:pt x="1073822" y="62709"/>
                  </a:lnTo>
                  <a:lnTo>
                    <a:pt x="1095567" y="104753"/>
                  </a:lnTo>
                  <a:lnTo>
                    <a:pt x="1103376" y="153162"/>
                  </a:lnTo>
                  <a:lnTo>
                    <a:pt x="1103376" y="2650871"/>
                  </a:lnTo>
                  <a:lnTo>
                    <a:pt x="1095567" y="2699279"/>
                  </a:lnTo>
                  <a:lnTo>
                    <a:pt x="1073822" y="2741323"/>
                  </a:lnTo>
                  <a:lnTo>
                    <a:pt x="1040666" y="2774479"/>
                  </a:lnTo>
                  <a:lnTo>
                    <a:pt x="998622" y="2796224"/>
                  </a:lnTo>
                  <a:lnTo>
                    <a:pt x="950214" y="2804033"/>
                  </a:lnTo>
                  <a:lnTo>
                    <a:pt x="153162" y="2804033"/>
                  </a:lnTo>
                  <a:lnTo>
                    <a:pt x="104753" y="2796224"/>
                  </a:lnTo>
                  <a:lnTo>
                    <a:pt x="62709" y="2774479"/>
                  </a:lnTo>
                  <a:lnTo>
                    <a:pt x="29553" y="2741323"/>
                  </a:lnTo>
                  <a:lnTo>
                    <a:pt x="7808" y="2699279"/>
                  </a:lnTo>
                  <a:lnTo>
                    <a:pt x="0" y="2650871"/>
                  </a:lnTo>
                  <a:lnTo>
                    <a:pt x="0" y="153162"/>
                  </a:lnTo>
                  <a:close/>
                </a:path>
              </a:pathLst>
            </a:custGeom>
            <a:ln w="10794">
              <a:solidFill>
                <a:srgbClr val="BEBEBE"/>
              </a:solidFill>
            </a:ln>
          </p:spPr>
          <p:txBody>
            <a:bodyPr wrap="square" lIns="0" tIns="0" rIns="0" bIns="0" rtlCol="0"/>
            <a:lstStyle/>
            <a:p>
              <a:endParaRPr sz="1799">
                <a:solidFill>
                  <a:srgbClr val="FFFFFF"/>
                </a:solidFill>
                <a:latin typeface="Arial" panose="020B0604020202020204"/>
              </a:endParaRPr>
            </a:p>
          </p:txBody>
        </p:sp>
      </p:grpSp>
      <p:sp>
        <p:nvSpPr>
          <p:cNvPr id="48" name="object 48"/>
          <p:cNvSpPr txBox="1"/>
          <p:nvPr/>
        </p:nvSpPr>
        <p:spPr>
          <a:xfrm>
            <a:off x="7975366" y="3960220"/>
            <a:ext cx="577065" cy="391693"/>
          </a:xfrm>
          <a:prstGeom prst="rect">
            <a:avLst/>
          </a:prstGeom>
        </p:spPr>
        <p:txBody>
          <a:bodyPr vert="horz" wrap="square" lIns="0" tIns="12697" rIns="0" bIns="0" rtlCol="0">
            <a:spAutoFit/>
          </a:bodyPr>
          <a:lstStyle/>
          <a:p>
            <a:pPr marL="39993">
              <a:spcBef>
                <a:spcPts val="100"/>
              </a:spcBef>
            </a:pPr>
            <a:r>
              <a:rPr sz="1200" spc="-10">
                <a:solidFill>
                  <a:srgbClr val="091F2C"/>
                </a:solidFill>
                <a:latin typeface="Segoe UI"/>
                <a:cs typeface="Segoe UI"/>
              </a:rPr>
              <a:t>Copilot</a:t>
            </a:r>
            <a:endParaRPr sz="1200">
              <a:solidFill>
                <a:srgbClr val="FFFFFF"/>
              </a:solidFill>
              <a:latin typeface="Segoe UI"/>
              <a:cs typeface="Segoe UI"/>
            </a:endParaRPr>
          </a:p>
          <a:p>
            <a:pPr marL="12696"/>
            <a:r>
              <a:rPr sz="1200" spc="-30">
                <a:solidFill>
                  <a:srgbClr val="091F2C"/>
                </a:solidFill>
                <a:latin typeface="Segoe UI"/>
                <a:cs typeface="Segoe UI"/>
              </a:rPr>
              <a:t>Credits*</a:t>
            </a:r>
            <a:endParaRPr sz="1200">
              <a:solidFill>
                <a:srgbClr val="FFFFFF"/>
              </a:solidFill>
              <a:latin typeface="Segoe UI"/>
              <a:cs typeface="Segoe UI"/>
            </a:endParaRPr>
          </a:p>
        </p:txBody>
      </p:sp>
      <p:grpSp>
        <p:nvGrpSpPr>
          <p:cNvPr id="49" name="object 49"/>
          <p:cNvGrpSpPr/>
          <p:nvPr/>
        </p:nvGrpSpPr>
        <p:grpSpPr>
          <a:xfrm>
            <a:off x="5615494" y="3166421"/>
            <a:ext cx="2084796" cy="935746"/>
            <a:chOff x="5615368" y="3262629"/>
            <a:chExt cx="2085339" cy="935990"/>
          </a:xfrm>
        </p:grpSpPr>
        <p:sp>
          <p:nvSpPr>
            <p:cNvPr id="50" name="object 50"/>
            <p:cNvSpPr/>
            <p:nvPr/>
          </p:nvSpPr>
          <p:spPr>
            <a:xfrm>
              <a:off x="6998716" y="3262629"/>
              <a:ext cx="702310" cy="76200"/>
            </a:xfrm>
            <a:custGeom>
              <a:avLst/>
              <a:gdLst/>
              <a:ahLst/>
              <a:cxnLst/>
              <a:rect l="l" t="t" r="r" b="b"/>
              <a:pathLst>
                <a:path w="702309" h="76200">
                  <a:moveTo>
                    <a:pt x="625728" y="0"/>
                  </a:moveTo>
                  <a:lnTo>
                    <a:pt x="625728" y="76200"/>
                  </a:lnTo>
                  <a:lnTo>
                    <a:pt x="695578" y="41275"/>
                  </a:lnTo>
                  <a:lnTo>
                    <a:pt x="638428" y="41275"/>
                  </a:lnTo>
                  <a:lnTo>
                    <a:pt x="638428" y="34925"/>
                  </a:lnTo>
                  <a:lnTo>
                    <a:pt x="695578" y="34925"/>
                  </a:lnTo>
                  <a:lnTo>
                    <a:pt x="625728" y="0"/>
                  </a:lnTo>
                  <a:close/>
                </a:path>
                <a:path w="702309" h="76200">
                  <a:moveTo>
                    <a:pt x="625728" y="34925"/>
                  </a:moveTo>
                  <a:lnTo>
                    <a:pt x="0" y="34925"/>
                  </a:lnTo>
                  <a:lnTo>
                    <a:pt x="0" y="41275"/>
                  </a:lnTo>
                  <a:lnTo>
                    <a:pt x="625728" y="41275"/>
                  </a:lnTo>
                  <a:lnTo>
                    <a:pt x="625728" y="34925"/>
                  </a:lnTo>
                  <a:close/>
                </a:path>
                <a:path w="702309" h="76200">
                  <a:moveTo>
                    <a:pt x="695578" y="34925"/>
                  </a:moveTo>
                  <a:lnTo>
                    <a:pt x="638428" y="34925"/>
                  </a:lnTo>
                  <a:lnTo>
                    <a:pt x="638428" y="41275"/>
                  </a:lnTo>
                  <a:lnTo>
                    <a:pt x="695578" y="41275"/>
                  </a:lnTo>
                  <a:lnTo>
                    <a:pt x="701928" y="38100"/>
                  </a:lnTo>
                  <a:lnTo>
                    <a:pt x="695578" y="34925"/>
                  </a:lnTo>
                  <a:close/>
                </a:path>
              </a:pathLst>
            </a:custGeom>
            <a:solidFill>
              <a:srgbClr val="BEBEBE"/>
            </a:solidFill>
          </p:spPr>
          <p:txBody>
            <a:bodyPr wrap="square" lIns="0" tIns="0" rIns="0" bIns="0" rtlCol="0"/>
            <a:lstStyle/>
            <a:p>
              <a:endParaRPr sz="1799">
                <a:solidFill>
                  <a:srgbClr val="FFFFFF"/>
                </a:solidFill>
                <a:latin typeface="Arial" panose="020B0604020202020204"/>
              </a:endParaRPr>
            </a:p>
          </p:txBody>
        </p:sp>
        <p:sp>
          <p:nvSpPr>
            <p:cNvPr id="51" name="object 51"/>
            <p:cNvSpPr/>
            <p:nvPr/>
          </p:nvSpPr>
          <p:spPr>
            <a:xfrm>
              <a:off x="5620765" y="3759326"/>
              <a:ext cx="1377950" cy="433705"/>
            </a:xfrm>
            <a:custGeom>
              <a:avLst/>
              <a:gdLst/>
              <a:ahLst/>
              <a:cxnLst/>
              <a:rect l="l" t="t" r="r" b="b"/>
              <a:pathLst>
                <a:path w="1377950" h="433704">
                  <a:moveTo>
                    <a:pt x="1317752" y="0"/>
                  </a:moveTo>
                  <a:lnTo>
                    <a:pt x="60198" y="0"/>
                  </a:lnTo>
                  <a:lnTo>
                    <a:pt x="36754" y="4726"/>
                  </a:lnTo>
                  <a:lnTo>
                    <a:pt x="17621" y="17621"/>
                  </a:lnTo>
                  <a:lnTo>
                    <a:pt x="4726" y="36754"/>
                  </a:lnTo>
                  <a:lnTo>
                    <a:pt x="0" y="60198"/>
                  </a:lnTo>
                  <a:lnTo>
                    <a:pt x="0" y="373253"/>
                  </a:lnTo>
                  <a:lnTo>
                    <a:pt x="4726" y="396696"/>
                  </a:lnTo>
                  <a:lnTo>
                    <a:pt x="17621" y="415829"/>
                  </a:lnTo>
                  <a:lnTo>
                    <a:pt x="36754" y="428724"/>
                  </a:lnTo>
                  <a:lnTo>
                    <a:pt x="60198" y="433450"/>
                  </a:lnTo>
                  <a:lnTo>
                    <a:pt x="1317752" y="433450"/>
                  </a:lnTo>
                  <a:lnTo>
                    <a:pt x="1341141" y="428724"/>
                  </a:lnTo>
                  <a:lnTo>
                    <a:pt x="1360281" y="415829"/>
                  </a:lnTo>
                  <a:lnTo>
                    <a:pt x="1373205" y="396696"/>
                  </a:lnTo>
                  <a:lnTo>
                    <a:pt x="1377950" y="373253"/>
                  </a:lnTo>
                  <a:lnTo>
                    <a:pt x="1377950" y="60198"/>
                  </a:lnTo>
                  <a:lnTo>
                    <a:pt x="1373205" y="36754"/>
                  </a:lnTo>
                  <a:lnTo>
                    <a:pt x="1360281" y="17621"/>
                  </a:lnTo>
                  <a:lnTo>
                    <a:pt x="1341141" y="4726"/>
                  </a:lnTo>
                  <a:lnTo>
                    <a:pt x="1317752" y="0"/>
                  </a:lnTo>
                  <a:close/>
                </a:path>
              </a:pathLst>
            </a:custGeom>
            <a:solidFill>
              <a:srgbClr val="F1F1F1"/>
            </a:solidFill>
          </p:spPr>
          <p:txBody>
            <a:bodyPr wrap="square" lIns="0" tIns="0" rIns="0" bIns="0" rtlCol="0"/>
            <a:lstStyle/>
            <a:p>
              <a:endParaRPr sz="1799">
                <a:solidFill>
                  <a:srgbClr val="FFFFFF"/>
                </a:solidFill>
                <a:latin typeface="Arial" panose="020B0604020202020204"/>
              </a:endParaRPr>
            </a:p>
          </p:txBody>
        </p:sp>
        <p:sp>
          <p:nvSpPr>
            <p:cNvPr id="52" name="object 52"/>
            <p:cNvSpPr/>
            <p:nvPr/>
          </p:nvSpPr>
          <p:spPr>
            <a:xfrm>
              <a:off x="5620765" y="3759326"/>
              <a:ext cx="1377950" cy="433705"/>
            </a:xfrm>
            <a:custGeom>
              <a:avLst/>
              <a:gdLst/>
              <a:ahLst/>
              <a:cxnLst/>
              <a:rect l="l" t="t" r="r" b="b"/>
              <a:pathLst>
                <a:path w="1377950" h="433704">
                  <a:moveTo>
                    <a:pt x="0" y="60198"/>
                  </a:moveTo>
                  <a:lnTo>
                    <a:pt x="4726" y="36754"/>
                  </a:lnTo>
                  <a:lnTo>
                    <a:pt x="17621" y="17621"/>
                  </a:lnTo>
                  <a:lnTo>
                    <a:pt x="36754" y="4726"/>
                  </a:lnTo>
                  <a:lnTo>
                    <a:pt x="60198" y="0"/>
                  </a:lnTo>
                  <a:lnTo>
                    <a:pt x="1317752" y="0"/>
                  </a:lnTo>
                  <a:lnTo>
                    <a:pt x="1341141" y="4726"/>
                  </a:lnTo>
                  <a:lnTo>
                    <a:pt x="1360281" y="17621"/>
                  </a:lnTo>
                  <a:lnTo>
                    <a:pt x="1373205" y="36754"/>
                  </a:lnTo>
                  <a:lnTo>
                    <a:pt x="1377950" y="60198"/>
                  </a:lnTo>
                  <a:lnTo>
                    <a:pt x="1377950" y="373253"/>
                  </a:lnTo>
                  <a:lnTo>
                    <a:pt x="1373205" y="396696"/>
                  </a:lnTo>
                  <a:lnTo>
                    <a:pt x="1360281" y="415829"/>
                  </a:lnTo>
                  <a:lnTo>
                    <a:pt x="1341141" y="428724"/>
                  </a:lnTo>
                  <a:lnTo>
                    <a:pt x="1317752" y="433450"/>
                  </a:lnTo>
                  <a:lnTo>
                    <a:pt x="60198" y="433450"/>
                  </a:lnTo>
                  <a:lnTo>
                    <a:pt x="36754" y="428724"/>
                  </a:lnTo>
                  <a:lnTo>
                    <a:pt x="17621" y="415829"/>
                  </a:lnTo>
                  <a:lnTo>
                    <a:pt x="4726" y="396696"/>
                  </a:lnTo>
                  <a:lnTo>
                    <a:pt x="0" y="373253"/>
                  </a:lnTo>
                  <a:lnTo>
                    <a:pt x="0" y="60198"/>
                  </a:lnTo>
                  <a:close/>
                </a:path>
              </a:pathLst>
            </a:custGeom>
            <a:ln w="10794">
              <a:solidFill>
                <a:srgbClr val="BEBEBE"/>
              </a:solidFill>
            </a:ln>
          </p:spPr>
          <p:txBody>
            <a:bodyPr wrap="square" lIns="0" tIns="0" rIns="0" bIns="0" rtlCol="0"/>
            <a:lstStyle/>
            <a:p>
              <a:endParaRPr sz="1799">
                <a:solidFill>
                  <a:srgbClr val="FFFFFF"/>
                </a:solidFill>
                <a:latin typeface="Arial" panose="020B0604020202020204"/>
              </a:endParaRPr>
            </a:p>
          </p:txBody>
        </p:sp>
      </p:grpSp>
      <p:sp>
        <p:nvSpPr>
          <p:cNvPr id="53" name="object 53"/>
          <p:cNvSpPr txBox="1"/>
          <p:nvPr/>
        </p:nvSpPr>
        <p:spPr>
          <a:xfrm>
            <a:off x="9949701" y="4048412"/>
            <a:ext cx="1506463" cy="580239"/>
          </a:xfrm>
          <a:prstGeom prst="rect">
            <a:avLst/>
          </a:prstGeom>
        </p:spPr>
        <p:txBody>
          <a:bodyPr vert="horz" wrap="square" lIns="0" tIns="107286" rIns="0" bIns="0" rtlCol="0">
            <a:spAutoFit/>
          </a:bodyPr>
          <a:lstStyle/>
          <a:p>
            <a:pPr marL="12696">
              <a:spcBef>
                <a:spcPts val="844"/>
              </a:spcBef>
              <a:tabLst>
                <a:tab pos="1493072" algn="l"/>
              </a:tabLst>
            </a:pPr>
            <a:r>
              <a:rPr sz="1200" u="sng">
                <a:solidFill>
                  <a:srgbClr val="091F2C"/>
                </a:solidFill>
                <a:uFill>
                  <a:solidFill>
                    <a:srgbClr val="091F2C"/>
                  </a:solidFill>
                </a:uFill>
                <a:latin typeface="Segoe UI"/>
                <a:cs typeface="Segoe UI"/>
              </a:rPr>
              <a:t>	</a:t>
            </a:r>
            <a:endParaRPr sz="1200">
              <a:solidFill>
                <a:srgbClr val="FFFFFF"/>
              </a:solidFill>
              <a:latin typeface="Segoe UI"/>
              <a:cs typeface="Segoe UI"/>
            </a:endParaRPr>
          </a:p>
          <a:p>
            <a:pPr marL="375807">
              <a:spcBef>
                <a:spcPts val="740"/>
              </a:spcBef>
            </a:pPr>
            <a:r>
              <a:rPr sz="1200" spc="-70">
                <a:solidFill>
                  <a:srgbClr val="091F2C"/>
                </a:solidFill>
                <a:latin typeface="Segoe UI"/>
                <a:cs typeface="Segoe UI"/>
              </a:rPr>
              <a:t>Total</a:t>
            </a:r>
            <a:r>
              <a:rPr sz="1200" spc="-20">
                <a:solidFill>
                  <a:srgbClr val="091F2C"/>
                </a:solidFill>
                <a:latin typeface="Segoe UI"/>
                <a:cs typeface="Segoe UI"/>
              </a:rPr>
              <a:t> </a:t>
            </a:r>
            <a:r>
              <a:rPr sz="1200" spc="75">
                <a:solidFill>
                  <a:srgbClr val="091F2C"/>
                </a:solidFill>
                <a:latin typeface="Segoe UI"/>
                <a:cs typeface="Segoe UI"/>
              </a:rPr>
              <a:t>=</a:t>
            </a:r>
            <a:r>
              <a:rPr sz="1200" spc="-30">
                <a:solidFill>
                  <a:srgbClr val="091F2C"/>
                </a:solidFill>
                <a:latin typeface="Segoe UI"/>
                <a:cs typeface="Segoe UI"/>
              </a:rPr>
              <a:t> </a:t>
            </a:r>
            <a:r>
              <a:rPr sz="1200" spc="50">
                <a:solidFill>
                  <a:srgbClr val="091F2C"/>
                </a:solidFill>
                <a:latin typeface="Segoe UI"/>
                <a:cs typeface="Segoe UI"/>
              </a:rPr>
              <a:t>$-</a:t>
            </a:r>
            <a:r>
              <a:rPr sz="1200" spc="-25">
                <a:solidFill>
                  <a:srgbClr val="091F2C"/>
                </a:solidFill>
                <a:latin typeface="Segoe UI"/>
                <a:cs typeface="Segoe UI"/>
              </a:rPr>
              <a:t>$$</a:t>
            </a:r>
            <a:endParaRPr sz="1200">
              <a:solidFill>
                <a:srgbClr val="FFFFFF"/>
              </a:solidFill>
              <a:latin typeface="Segoe UI"/>
              <a:cs typeface="Segoe UI"/>
            </a:endParaRPr>
          </a:p>
        </p:txBody>
      </p:sp>
      <p:sp>
        <p:nvSpPr>
          <p:cNvPr id="55" name="object 55"/>
          <p:cNvSpPr/>
          <p:nvPr/>
        </p:nvSpPr>
        <p:spPr>
          <a:xfrm>
            <a:off x="7005337" y="3841506"/>
            <a:ext cx="702127" cy="76180"/>
          </a:xfrm>
          <a:custGeom>
            <a:avLst/>
            <a:gdLst/>
            <a:ahLst/>
            <a:cxnLst/>
            <a:rect l="l" t="t" r="r" b="b"/>
            <a:pathLst>
              <a:path w="702309" h="76200">
                <a:moveTo>
                  <a:pt x="625855" y="0"/>
                </a:moveTo>
                <a:lnTo>
                  <a:pt x="625855" y="76200"/>
                </a:lnTo>
                <a:lnTo>
                  <a:pt x="695705" y="41275"/>
                </a:lnTo>
                <a:lnTo>
                  <a:pt x="638555" y="41275"/>
                </a:lnTo>
                <a:lnTo>
                  <a:pt x="638555" y="34925"/>
                </a:lnTo>
                <a:lnTo>
                  <a:pt x="695705" y="34925"/>
                </a:lnTo>
                <a:lnTo>
                  <a:pt x="625855" y="0"/>
                </a:lnTo>
                <a:close/>
              </a:path>
              <a:path w="702309" h="76200">
                <a:moveTo>
                  <a:pt x="625855" y="34925"/>
                </a:moveTo>
                <a:lnTo>
                  <a:pt x="0" y="34925"/>
                </a:lnTo>
                <a:lnTo>
                  <a:pt x="0" y="41275"/>
                </a:lnTo>
                <a:lnTo>
                  <a:pt x="625855" y="41275"/>
                </a:lnTo>
                <a:lnTo>
                  <a:pt x="625855" y="34925"/>
                </a:lnTo>
                <a:close/>
              </a:path>
              <a:path w="702309" h="76200">
                <a:moveTo>
                  <a:pt x="695705" y="34925"/>
                </a:moveTo>
                <a:lnTo>
                  <a:pt x="638555" y="34925"/>
                </a:lnTo>
                <a:lnTo>
                  <a:pt x="638555" y="41275"/>
                </a:lnTo>
                <a:lnTo>
                  <a:pt x="695705" y="41275"/>
                </a:lnTo>
                <a:lnTo>
                  <a:pt x="702055" y="38100"/>
                </a:lnTo>
                <a:lnTo>
                  <a:pt x="695705" y="34925"/>
                </a:lnTo>
                <a:close/>
              </a:path>
            </a:pathLst>
          </a:custGeom>
          <a:solidFill>
            <a:srgbClr val="BEBEBE"/>
          </a:solidFill>
        </p:spPr>
        <p:txBody>
          <a:bodyPr wrap="square" lIns="0" tIns="0" rIns="0" bIns="0" rtlCol="0"/>
          <a:lstStyle/>
          <a:p>
            <a:endParaRPr sz="1799">
              <a:solidFill>
                <a:srgbClr val="FFFFFF"/>
              </a:solidFill>
              <a:latin typeface="Arial" panose="020B0604020202020204"/>
            </a:endParaRPr>
          </a:p>
        </p:txBody>
      </p:sp>
      <p:sp>
        <p:nvSpPr>
          <p:cNvPr id="56" name="object 56"/>
          <p:cNvSpPr txBox="1"/>
          <p:nvPr/>
        </p:nvSpPr>
        <p:spPr>
          <a:xfrm>
            <a:off x="5525692" y="2547701"/>
            <a:ext cx="1640638" cy="197487"/>
          </a:xfrm>
          <a:prstGeom prst="rect">
            <a:avLst/>
          </a:prstGeom>
        </p:spPr>
        <p:txBody>
          <a:bodyPr vert="horz" wrap="square" lIns="0" tIns="12697" rIns="0" bIns="0" rtlCol="0">
            <a:spAutoFit/>
          </a:bodyPr>
          <a:lstStyle/>
          <a:p>
            <a:pPr marL="12696">
              <a:spcBef>
                <a:spcPts val="100"/>
              </a:spcBef>
            </a:pPr>
            <a:r>
              <a:rPr sz="1200" b="1" spc="45">
                <a:solidFill>
                  <a:srgbClr val="091F2C"/>
                </a:solidFill>
                <a:latin typeface="Segoe UI"/>
                <a:cs typeface="Segoe UI"/>
              </a:rPr>
              <a:t>Variable</a:t>
            </a:r>
            <a:r>
              <a:rPr sz="1200" b="1" spc="15">
                <a:solidFill>
                  <a:srgbClr val="091F2C"/>
                </a:solidFill>
                <a:latin typeface="Segoe UI"/>
                <a:cs typeface="Segoe UI"/>
              </a:rPr>
              <a:t> </a:t>
            </a:r>
            <a:r>
              <a:rPr sz="1200" b="1" spc="65">
                <a:solidFill>
                  <a:srgbClr val="091F2C"/>
                </a:solidFill>
                <a:latin typeface="Segoe UI"/>
                <a:cs typeface="Segoe UI"/>
              </a:rPr>
              <a:t>based</a:t>
            </a:r>
            <a:r>
              <a:rPr sz="1200" b="1" spc="20">
                <a:solidFill>
                  <a:srgbClr val="091F2C"/>
                </a:solidFill>
                <a:latin typeface="Segoe UI"/>
                <a:cs typeface="Segoe UI"/>
              </a:rPr>
              <a:t> </a:t>
            </a:r>
            <a:r>
              <a:rPr sz="1200" b="1" spc="-25">
                <a:solidFill>
                  <a:srgbClr val="091F2C"/>
                </a:solidFill>
                <a:latin typeface="Segoe UI"/>
                <a:cs typeface="Segoe UI"/>
              </a:rPr>
              <a:t>on:</a:t>
            </a:r>
            <a:endParaRPr sz="1200">
              <a:solidFill>
                <a:srgbClr val="FFFFFF"/>
              </a:solidFill>
              <a:latin typeface="Segoe UI"/>
              <a:cs typeface="Segoe UI"/>
            </a:endParaRPr>
          </a:p>
        </p:txBody>
      </p:sp>
      <p:sp>
        <p:nvSpPr>
          <p:cNvPr id="57" name="object 15">
            <a:extLst>
              <a:ext uri="{FF2B5EF4-FFF2-40B4-BE49-F238E27FC236}">
                <a16:creationId xmlns:a16="http://schemas.microsoft.com/office/drawing/2014/main" id="{81382CA7-9633-33AC-E88C-858BFE557230}"/>
              </a:ext>
            </a:extLst>
          </p:cNvPr>
          <p:cNvSpPr txBox="1"/>
          <p:nvPr/>
        </p:nvSpPr>
        <p:spPr>
          <a:xfrm>
            <a:off x="6047182" y="3762533"/>
            <a:ext cx="586143" cy="197439"/>
          </a:xfrm>
          <a:prstGeom prst="rect">
            <a:avLst/>
          </a:prstGeom>
        </p:spPr>
        <p:txBody>
          <a:bodyPr vert="horz" wrap="square" lIns="0" tIns="12697" rIns="0" bIns="0" rtlCol="0">
            <a:spAutoFit/>
          </a:bodyPr>
          <a:lstStyle/>
          <a:p>
            <a:pPr marL="12696">
              <a:spcBef>
                <a:spcPts val="100"/>
              </a:spcBef>
            </a:pPr>
            <a:r>
              <a:rPr lang="en-GB" sz="1200" spc="-45">
                <a:solidFill>
                  <a:srgbClr val="091F2C"/>
                </a:solidFill>
                <a:latin typeface="Segoe UI"/>
                <a:cs typeface="Segoe UI"/>
              </a:rPr>
              <a:t>Context</a:t>
            </a:r>
            <a:endParaRPr sz="1200">
              <a:solidFill>
                <a:srgbClr val="FFFFFF"/>
              </a:solidFill>
              <a:latin typeface="Segoe UI"/>
              <a:cs typeface="Segoe UI"/>
            </a:endParaRPr>
          </a:p>
        </p:txBody>
      </p:sp>
      <p:sp>
        <p:nvSpPr>
          <p:cNvPr id="54" name="TextBox 53">
            <a:extLst>
              <a:ext uri="{FF2B5EF4-FFF2-40B4-BE49-F238E27FC236}">
                <a16:creationId xmlns:a16="http://schemas.microsoft.com/office/drawing/2014/main" id="{2C343437-E6FF-4252-918C-183D9190E8E6}"/>
              </a:ext>
            </a:extLst>
          </p:cNvPr>
          <p:cNvSpPr txBox="1"/>
          <p:nvPr/>
        </p:nvSpPr>
        <p:spPr>
          <a:xfrm>
            <a:off x="509588" y="304800"/>
            <a:ext cx="1905000" cy="254000"/>
          </a:xfrm>
          <a:prstGeom prst="rect">
            <a:avLst/>
          </a:prstGeom>
          <a:noFill/>
        </p:spPr>
        <p:txBody>
          <a:bodyPr vertOverflow="overflow" vert="horz" wrap="none" rtlCol="0" anchor="t" anchorCtr="0">
            <a:noAutofit/>
          </a:bodyPr>
          <a:lstStyle/>
          <a:p>
            <a:r>
              <a:rPr lang="en-AU" sz="1100" b="1">
                <a:solidFill>
                  <a:srgbClr val="FF6B6D"/>
                </a:solidFill>
                <a:latin typeface="Segoe UI Semibold"/>
                <a:cs typeface="Segoe UI Semibold"/>
              </a:rPr>
              <a:t>PRICING</a:t>
            </a:r>
          </a:p>
        </p:txBody>
      </p:sp>
      <p:sp>
        <p:nvSpPr>
          <p:cNvPr id="58" name="TextBox 57">
            <a:extLst>
              <a:ext uri="{FF2B5EF4-FFF2-40B4-BE49-F238E27FC236}">
                <a16:creationId xmlns:a16="http://schemas.microsoft.com/office/drawing/2014/main" id="{1CB30FCF-9F5F-4FF4-9D02-41206C15F0FD}"/>
              </a:ext>
            </a:extLst>
          </p:cNvPr>
          <p:cNvSpPr txBox="1"/>
          <p:nvPr/>
        </p:nvSpPr>
        <p:spPr>
          <a:xfrm>
            <a:off x="509588" y="546100"/>
            <a:ext cx="11176000" cy="558800"/>
          </a:xfrm>
          <a:prstGeom prst="rect">
            <a:avLst/>
          </a:prstGeom>
          <a:noFill/>
        </p:spPr>
        <p:txBody>
          <a:bodyPr vertOverflow="overflow" vert="horz" wrap="square" rtlCol="0" anchor="t" anchorCtr="0">
            <a:noAutofit/>
          </a:bodyPr>
          <a:lstStyle/>
          <a:p>
            <a:r>
              <a:rPr lang="en-AU" sz="2800" b="1">
                <a:solidFill>
                  <a:srgbClr val="000000"/>
                </a:solidFill>
                <a:latin typeface="Segoe Sans Display Semibold"/>
                <a:cs typeface="Segoe Sans Display Semibold"/>
              </a:rPr>
              <a:t>Copilot Cowork pricing</a:t>
            </a:r>
          </a:p>
        </p:txBody>
      </p:sp>
      <p:sp>
        <p:nvSpPr>
          <p:cNvPr id="59" name="Rectangle 58">
            <a:extLst>
              <a:ext uri="{FF2B5EF4-FFF2-40B4-BE49-F238E27FC236}">
                <a16:creationId xmlns:a16="http://schemas.microsoft.com/office/drawing/2014/main" id="{AA14C2A9-D00D-47DF-B9C3-A1A89C6120C7}"/>
              </a:ext>
            </a:extLst>
          </p:cNvPr>
          <p:cNvSpPr/>
          <p:nvPr/>
        </p:nvSpPr>
        <p:spPr>
          <a:xfrm>
            <a:off x="509588" y="6565900"/>
            <a:ext cx="381000" cy="50800"/>
          </a:xfrm>
          <a:prstGeom prst="rect">
            <a:avLst/>
          </a:prstGeom>
          <a:solidFill>
            <a:srgbClr val="01B08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0" name="Rectangle 59">
            <a:extLst>
              <a:ext uri="{FF2B5EF4-FFF2-40B4-BE49-F238E27FC236}">
                <a16:creationId xmlns:a16="http://schemas.microsoft.com/office/drawing/2014/main" id="{E43B0B99-294A-4E55-B4B5-DA50920407BC}"/>
              </a:ext>
            </a:extLst>
          </p:cNvPr>
          <p:cNvSpPr/>
          <p:nvPr/>
        </p:nvSpPr>
        <p:spPr>
          <a:xfrm>
            <a:off x="890588" y="6565900"/>
            <a:ext cx="381000" cy="50800"/>
          </a:xfrm>
          <a:prstGeom prst="rect">
            <a:avLst/>
          </a:prstGeom>
          <a:solidFill>
            <a:srgbClr val="0294E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1" name="Rectangle 60">
            <a:extLst>
              <a:ext uri="{FF2B5EF4-FFF2-40B4-BE49-F238E27FC236}">
                <a16:creationId xmlns:a16="http://schemas.microsoft.com/office/drawing/2014/main" id="{BFEF8C21-D23D-4753-AAC5-9D547A2C37D2}"/>
              </a:ext>
            </a:extLst>
          </p:cNvPr>
          <p:cNvSpPr/>
          <p:nvPr/>
        </p:nvSpPr>
        <p:spPr>
          <a:xfrm>
            <a:off x="1271588" y="6565900"/>
            <a:ext cx="381000" cy="50800"/>
          </a:xfrm>
          <a:prstGeom prst="rect">
            <a:avLst/>
          </a:prstGeom>
          <a:solidFill>
            <a:srgbClr val="AA5AF9"/>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2" name="Rectangle 61">
            <a:extLst>
              <a:ext uri="{FF2B5EF4-FFF2-40B4-BE49-F238E27FC236}">
                <a16:creationId xmlns:a16="http://schemas.microsoft.com/office/drawing/2014/main" id="{0DB89494-E227-4585-BD16-594F038777C3}"/>
              </a:ext>
            </a:extLst>
          </p:cNvPr>
          <p:cNvSpPr/>
          <p:nvPr/>
        </p:nvSpPr>
        <p:spPr>
          <a:xfrm>
            <a:off x="1652588" y="6565900"/>
            <a:ext cx="381000" cy="50800"/>
          </a:xfrm>
          <a:prstGeom prst="rect">
            <a:avLst/>
          </a:prstGeom>
          <a:solidFill>
            <a:srgbClr val="EC489F"/>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3" name="Rectangle 62">
            <a:extLst>
              <a:ext uri="{FF2B5EF4-FFF2-40B4-BE49-F238E27FC236}">
                <a16:creationId xmlns:a16="http://schemas.microsoft.com/office/drawing/2014/main" id="{5DA31170-4C1E-4E3B-AF88-6F98229D8D8E}"/>
              </a:ext>
            </a:extLst>
          </p:cNvPr>
          <p:cNvSpPr/>
          <p:nvPr/>
        </p:nvSpPr>
        <p:spPr>
          <a:xfrm>
            <a:off x="2033588" y="6565900"/>
            <a:ext cx="381000" cy="50800"/>
          </a:xfrm>
          <a:prstGeom prst="rect">
            <a:avLst/>
          </a:prstGeom>
          <a:solidFill>
            <a:srgbClr val="FF6B6D"/>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4" name="Rectangle 63">
            <a:extLst>
              <a:ext uri="{FF2B5EF4-FFF2-40B4-BE49-F238E27FC236}">
                <a16:creationId xmlns:a16="http://schemas.microsoft.com/office/drawing/2014/main" id="{49A8CAED-39CD-4F99-A225-1561140C04DA}"/>
              </a:ext>
            </a:extLst>
          </p:cNvPr>
          <p:cNvSpPr/>
          <p:nvPr/>
        </p:nvSpPr>
        <p:spPr>
          <a:xfrm>
            <a:off x="2414588" y="6565900"/>
            <a:ext cx="381000" cy="50800"/>
          </a:xfrm>
          <a:prstGeom prst="rect">
            <a:avLst/>
          </a:prstGeom>
          <a:solidFill>
            <a:srgbClr val="FFA73B"/>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5" name="Rectangle 64">
            <a:extLst>
              <a:ext uri="{FF2B5EF4-FFF2-40B4-BE49-F238E27FC236}">
                <a16:creationId xmlns:a16="http://schemas.microsoft.com/office/drawing/2014/main" id="{48AF60C2-8A4C-4430-A219-6CE200320792}"/>
              </a:ext>
            </a:extLst>
          </p:cNvPr>
          <p:cNvSpPr/>
          <p:nvPr/>
        </p:nvSpPr>
        <p:spPr>
          <a:xfrm>
            <a:off x="2795588" y="6565900"/>
            <a:ext cx="381000" cy="50800"/>
          </a:xfrm>
          <a:prstGeom prst="rect">
            <a:avLst/>
          </a:prstGeom>
          <a:solidFill>
            <a:srgbClr val="FFC229"/>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6" name="Rectangle 65">
            <a:extLst>
              <a:ext uri="{FF2B5EF4-FFF2-40B4-BE49-F238E27FC236}">
                <a16:creationId xmlns:a16="http://schemas.microsoft.com/office/drawing/2014/main" id="{EDCEAA6C-D167-4D30-90B7-2219AD308F6D}"/>
              </a:ext>
            </a:extLst>
          </p:cNvPr>
          <p:cNvSpPr/>
          <p:nvPr/>
        </p:nvSpPr>
        <p:spPr>
          <a:xfrm>
            <a:off x="3176588" y="6565900"/>
            <a:ext cx="381000" cy="50800"/>
          </a:xfrm>
          <a:prstGeom prst="rect">
            <a:avLst/>
          </a:prstGeom>
          <a:solidFill>
            <a:srgbClr val="BFC43B"/>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sp>
        <p:nvSpPr>
          <p:cNvPr id="67" name="Rectangle 66">
            <a:extLst>
              <a:ext uri="{FF2B5EF4-FFF2-40B4-BE49-F238E27FC236}">
                <a16:creationId xmlns:a16="http://schemas.microsoft.com/office/drawing/2014/main" id="{58641885-56AF-413B-A26D-A479F89BDC3D}"/>
              </a:ext>
            </a:extLst>
          </p:cNvPr>
          <p:cNvSpPr/>
          <p:nvPr/>
        </p:nvSpPr>
        <p:spPr>
          <a:xfrm>
            <a:off x="3557588" y="6565900"/>
            <a:ext cx="381000" cy="50800"/>
          </a:xfrm>
          <a:prstGeom prst="rect">
            <a:avLst/>
          </a:prstGeom>
          <a:solidFill>
            <a:srgbClr val="71BC30"/>
          </a:solidFill>
          <a:ln w="12748" cap="flat">
            <a:noFill/>
            <a:prstDash val="solid"/>
            <a:miter/>
          </a:ln>
        </p:spPr>
        <p:txBody>
          <a:bodyPr vertOverflow="clip" horzOverflow="clip" wrap="square" rtlCol="0" anchor="t">
            <a:noAutofit/>
          </a:bodyPr>
          <a:lstStyle/>
          <a:p>
            <a:endParaRPr lang="en-AU">
              <a:solidFill>
                <a:srgbClr val="FFFFFF"/>
              </a:solidFill>
              <a:latin typeface="Arial" panose="020B0604020202020204"/>
            </a:endParaRPr>
          </a:p>
        </p:txBody>
      </p:sp>
      <p:pic>
        <p:nvPicPr>
          <p:cNvPr id="68" name="Copied Picture 68" descr="assets/image4.png">
            <a:extLst>
              <a:ext uri="{FF2B5EF4-FFF2-40B4-BE49-F238E27FC236}">
                <a16:creationId xmlns:a16="http://schemas.microsoft.com/office/drawing/2014/main" id="{E3D0BC65-75AB-D4E1-4C3D-FB80D1F74725}"/>
              </a:ext>
            </a:extLst>
          </p:cNvPr>
          <p:cNvPicPr>
            <a:picLocks noChangeAspect="1"/>
          </p:cNvPicPr>
          <p:nvPr/>
        </p:nvPicPr>
        <p:blipFill>
          <a:blip r:embed="rId6"/>
          <a:stretch>
            <a:fillRect/>
          </a:stretch>
        </p:blipFill>
        <p:spPr>
          <a:xfrm>
            <a:off x="10288588" y="6530340"/>
            <a:ext cx="1651000" cy="198120"/>
          </a:xfrm>
          <a:prstGeom prst="rect">
            <a:avLst/>
          </a:prstGeom>
        </p:spPr>
      </p:pic>
    </p:spTree>
    <p:extLst>
      <p:ext uri="{BB962C8B-B14F-4D97-AF65-F5344CB8AC3E}">
        <p14:creationId xmlns:p14="http://schemas.microsoft.com/office/powerpoint/2010/main" val="1647270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SWO">
  <a:themeElements>
    <a:clrScheme name="Custom 1">
      <a:dk1>
        <a:srgbClr val="000000"/>
      </a:dk1>
      <a:lt1>
        <a:srgbClr val="FFFFFF"/>
      </a:lt1>
      <a:dk2>
        <a:srgbClr val="000000"/>
      </a:dk2>
      <a:lt2>
        <a:srgbClr val="FFFFFF"/>
      </a:lt2>
      <a:accent1>
        <a:srgbClr val="3E00FF"/>
      </a:accent1>
      <a:accent2>
        <a:srgbClr val="81A5FF"/>
      </a:accent2>
      <a:accent3>
        <a:srgbClr val="FF6A4C"/>
      </a:accent3>
      <a:accent4>
        <a:srgbClr val="FF8C75"/>
      </a:accent4>
      <a:accent5>
        <a:srgbClr val="F4F4F4"/>
      </a:accent5>
      <a:accent6>
        <a:srgbClr val="F2F1ED"/>
      </a:accent6>
      <a:hlink>
        <a:srgbClr val="81A5FF"/>
      </a:hlink>
      <a:folHlink>
        <a:srgbClr val="FF6A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12748" cap="flat">
          <a:noFill/>
          <a:prstDash val="solid"/>
          <a:miter/>
        </a:ln>
      </a:spPr>
      <a:bodyPr wrap="square" rtlCol="0" anchor="ctr">
        <a:noAutofit/>
      </a:bodyPr>
      <a:lstStyle/>
    </a:spDef>
  </a:objectDefaults>
  <a:extraClrSchemeLst/>
  <a:custClrLst>
    <a:custClr name="Custom Color 1">
      <a:srgbClr val="1DF1A4"/>
    </a:custClr>
    <a:custClr name="Custom Color 2">
      <a:srgbClr val="E6F114"/>
    </a:custClr>
    <a:custClr name="Custom Color 3">
      <a:srgbClr val="1801B4"/>
    </a:custClr>
  </a:custClrLst>
  <a:extLst>
    <a:ext uri="{05A4C25C-085E-4340-85A3-A5531E510DB2}">
      <thm15:themeFamily xmlns:thm15="http://schemas.microsoft.com/office/thememl/2012/main" name="SWO" id="{871A456D-4FBC-4744-A70A-602095959633}" vid="{6E9FCAAB-18E1-4C3A-8579-62EB6DAFACC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2</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2_SWO</vt:lpstr>
      <vt:lpstr>1_Office Theme</vt:lpstr>
      <vt:lpstr>2_Office Theme</vt:lpstr>
      <vt:lpstr>Copilot Cowork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 love your feedback</vt:lpstr>
    </vt:vector>
  </TitlesOfParts>
  <Company>SoftwareONE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Barinan, Chadymae</dc:creator>
  <cp:revision>2</cp:revision>
  <dcterms:created xsi:type="dcterms:W3CDTF">2026-07-03T01:00:41Z</dcterms:created>
  <dcterms:modified xsi:type="dcterms:W3CDTF">2026-07-09T01:33:10Z</dcterms:modified>
</cp:coreProperties>
</file>